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4.xml" ContentType="application/vnd.openxmlformats-officedocument.drawingml.chart+xml"/>
  <Override PartName="/ppt/notesSlides/notesSlide9.xml" ContentType="application/vnd.openxmlformats-officedocument.presentationml.notesSlide+xml"/>
  <Override PartName="/ppt/charts/chart5.xml" ContentType="application/vnd.openxmlformats-officedocument.drawingml.chart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0"/>
  </p:notesMasterIdLst>
  <p:sldIdLst>
    <p:sldId id="266" r:id="rId5"/>
    <p:sldId id="286" r:id="rId6"/>
    <p:sldId id="293" r:id="rId7"/>
    <p:sldId id="294" r:id="rId8"/>
    <p:sldId id="261" r:id="rId9"/>
    <p:sldId id="289" r:id="rId10"/>
    <p:sldId id="262" r:id="rId11"/>
    <p:sldId id="295" r:id="rId12"/>
    <p:sldId id="277" r:id="rId13"/>
    <p:sldId id="287" r:id="rId14"/>
    <p:sldId id="288" r:id="rId15"/>
    <p:sldId id="291" r:id="rId16"/>
    <p:sldId id="296" r:id="rId17"/>
    <p:sldId id="272" r:id="rId18"/>
    <p:sldId id="292" r:id="rId19"/>
    <p:sldId id="276" r:id="rId20"/>
    <p:sldId id="297" r:id="rId21"/>
    <p:sldId id="270" r:id="rId22"/>
    <p:sldId id="258" r:id="rId23"/>
    <p:sldId id="298" r:id="rId24"/>
    <p:sldId id="274" r:id="rId25"/>
    <p:sldId id="275" r:id="rId26"/>
    <p:sldId id="290" r:id="rId27"/>
    <p:sldId id="285" r:id="rId28"/>
    <p:sldId id="278" r:id="rId2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320396-41A6-480B-8978-247C2EF332F9}" v="152" dt="2026-10-21T13:33:35.926"/>
    <p1510:client id="{4B877541-0134-4C3D-8BDF-7F239E6EAEDA}" v="1069" dt="2026-10-21T13:32:26.96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microsoft.com/office/2015/10/relationships/revisionInfo" Target="revisionInfo.xml"/><Relationship Id="rId8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1"/>
  <c:style val="2"/>
  <c:chart>
    <c:title>
      <c:tx>
        <c:rich>
          <a:bodyPr/>
          <a:lstStyle/>
          <a:p>
            <a:pPr>
              <a:defRPr sz="1150" b="1" i="0" u="none" strike="noStrike">
                <a:solidFill>
                  <a:srgbClr val="283353"/>
                </a:solidFill>
                <a:latin typeface="Arial"/>
              </a:defRPr>
            </a:pPr>
            <a:r>
              <a:rPr lang="pt-BR" sz="1150" b="1" i="0" u="none" strike="noStrike" noProof="0">
                <a:solidFill>
                  <a:srgbClr val="283353"/>
                </a:solidFill>
                <a:latin typeface="Arial"/>
              </a:rPr>
              <a:t>Gasto global por área terapêutica em 2029 (US$ bi)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Gasto global por área terapêutica em 2029 (US$ bi)</c:v>
                </c:pt>
              </c:strCache>
            </c:strRef>
          </c:tx>
          <c:spPr>
            <a:solidFill>
              <a:srgbClr val="FFED00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9E99-46E8-B19E-8C19D1E8119B}"/>
              </c:ext>
            </c:extLst>
          </c:dPt>
          <c:dPt>
            <c:idx val="1"/>
            <c:invertIfNegative val="0"/>
            <c:bubble3D val="0"/>
            <c:spPr>
              <a:solidFill>
                <a:srgbClr val="7FB3E8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9E99-46E8-B19E-8C19D1E8119B}"/>
              </c:ext>
            </c:extLst>
          </c:dPt>
          <c:dPt>
            <c:idx val="2"/>
            <c:invertIfNegative val="0"/>
            <c:bubble3D val="0"/>
            <c:spPr>
              <a:solidFill>
                <a:srgbClr val="7FB3E8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9E99-46E8-B19E-8C19D1E8119B}"/>
              </c:ext>
            </c:extLst>
          </c:dPt>
          <c:dPt>
            <c:idx val="3"/>
            <c:invertIfNegative val="0"/>
            <c:bubble3D val="0"/>
            <c:spPr>
              <a:solidFill>
                <a:srgbClr val="7FB3E8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9E99-46E8-B19E-8C19D1E8119B}"/>
              </c:ext>
            </c:extLst>
          </c:dPt>
          <c:dPt>
            <c:idx val="4"/>
            <c:invertIfNegative val="0"/>
            <c:bubble3D val="0"/>
            <c:spPr>
              <a:solidFill>
                <a:srgbClr val="7FB3E8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9-9E99-46E8-B19E-8C19D1E8119B}"/>
              </c:ext>
            </c:extLst>
          </c:dPt>
          <c:dPt>
            <c:idx val="5"/>
            <c:invertIfNegative val="0"/>
            <c:bubble3D val="0"/>
            <c:spPr>
              <a:solidFill>
                <a:srgbClr val="004187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B-9E99-46E8-B19E-8C19D1E8119B}"/>
              </c:ext>
            </c:extLst>
          </c:dPt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283353"/>
                    </a:solidFill>
                    <a:latin typeface="Arial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Obesidade</c:v>
                </c:pt>
                <c:pt idx="1">
                  <c:v>Sistema nervoso central</c:v>
                </c:pt>
                <c:pt idx="2">
                  <c:v>Cardiovascular</c:v>
                </c:pt>
                <c:pt idx="3">
                  <c:v>Imunologia</c:v>
                </c:pt>
                <c:pt idx="4">
                  <c:v>Diabetes</c:v>
                </c:pt>
                <c:pt idx="5">
                  <c:v>Oncologia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76</c:v>
                </c:pt>
                <c:pt idx="1">
                  <c:v>109</c:v>
                </c:pt>
                <c:pt idx="2">
                  <c:v>119</c:v>
                </c:pt>
                <c:pt idx="3">
                  <c:v>234</c:v>
                </c:pt>
                <c:pt idx="4">
                  <c:v>259</c:v>
                </c:pt>
                <c:pt idx="5">
                  <c:v>441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9E99-46E8-B19E-8C19D1E8119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5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4A4A4A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1"/>
  <c:style val="2"/>
  <c:chart>
    <c:title>
      <c:tx>
        <c:rich>
          <a:bodyPr/>
          <a:lstStyle/>
          <a:p>
            <a:pPr>
              <a:defRPr sz="1150" b="1" i="0" u="none" strike="noStrike">
                <a:solidFill>
                  <a:srgbClr val="283353"/>
                </a:solidFill>
                <a:latin typeface="Arial"/>
              </a:defRPr>
            </a:pPr>
            <a:r>
              <a:rPr lang="pt-BR" sz="1150" b="1" i="0" u="none" strike="noStrike" noProof="0">
                <a:solidFill>
                  <a:srgbClr val="283353"/>
                </a:solidFill>
                <a:latin typeface="Arial"/>
              </a:rPr>
              <a:t>Biossimilares com registro ativo na Anvisa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Biossimilares com registro ativo na Anvisa</c:v>
                </c:pt>
              </c:strCache>
            </c:strRef>
          </c:tx>
          <c:spPr>
            <a:solidFill>
              <a:srgbClr val="00B0F0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5B29-42F6-AD77-527E535FF8F2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5B29-42F6-AD77-527E535FF8F2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5B29-42F6-AD77-527E535FF8F2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5B29-42F6-AD77-527E535FF8F2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5B29-42F6-AD77-527E535FF8F2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B-5B29-42F6-AD77-527E535FF8F2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D-5B29-42F6-AD77-527E535FF8F2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F-5B29-42F6-AD77-527E535FF8F2}"/>
              </c:ext>
            </c:extLst>
          </c:dPt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1-5B29-42F6-AD77-527E535FF8F2}"/>
              </c:ext>
            </c:extLst>
          </c:dPt>
          <c:dPt>
            <c:idx val="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3-5B29-42F6-AD77-527E535FF8F2}"/>
              </c:ext>
            </c:extLst>
          </c:dPt>
          <c:dPt>
            <c:idx val="10"/>
            <c:invertIfNegative val="0"/>
            <c:bubble3D val="0"/>
            <c:spPr>
              <a:solidFill>
                <a:srgbClr val="004187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5-5B29-42F6-AD77-527E535FF8F2}"/>
              </c:ext>
            </c:extLst>
          </c:dPt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283353"/>
                    </a:solidFill>
                    <a:latin typeface="Arial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Sheet1!$A$2:$A$12</c:f>
              <c:strCache>
                <c:ptCount val="11"/>
                <c:pt idx="0">
                  <c:v>até 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8</c:v>
                </c:pt>
                <c:pt idx="1">
                  <c:v>10</c:v>
                </c:pt>
                <c:pt idx="2">
                  <c:v>13</c:v>
                </c:pt>
                <c:pt idx="3">
                  <c:v>20</c:v>
                </c:pt>
                <c:pt idx="4">
                  <c:v>38</c:v>
                </c:pt>
                <c:pt idx="5">
                  <c:v>49</c:v>
                </c:pt>
                <c:pt idx="6">
                  <c:v>54</c:v>
                </c:pt>
                <c:pt idx="7">
                  <c:v>56</c:v>
                </c:pt>
                <c:pt idx="8">
                  <c:v>68</c:v>
                </c:pt>
                <c:pt idx="9">
                  <c:v>74</c:v>
                </c:pt>
                <c:pt idx="10">
                  <c:v>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5B29-42F6-AD77-527E535FF8F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5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4A4A4A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1"/>
  <c:style val="2"/>
  <c:chart>
    <c:title>
      <c:tx>
        <c:rich>
          <a:bodyPr/>
          <a:lstStyle/>
          <a:p>
            <a:r>
              <a:rPr lang="pt-BR" sz="1100" b="1" noProof="0">
                <a:solidFill>
                  <a:srgbClr val="283353"/>
                </a:solidFill>
                <a:latin typeface="Arial"/>
              </a:rPr>
              <a:t>Comércio exterior de produtos farmacêuticos em 2025 (US$ bi)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Comércio exterior de produtos farmacêuticos em 2025 (US$ bi)</c:v>
                </c:pt>
              </c:strCache>
            </c:strRef>
          </c:tx>
          <c:invertIfNegative val="1"/>
          <c:dPt>
            <c:idx val="0"/>
            <c:invertIfNegative val="1"/>
            <c:bubble3D val="0"/>
            <c:spPr>
              <a:solidFill>
                <a:srgbClr val="004187"/>
              </a:solidFill>
            </c:spPr>
            <c:extLst>
              <c:ext xmlns:c16="http://schemas.microsoft.com/office/drawing/2014/chart" uri="{C3380CC4-5D6E-409C-BE32-E72D297353CC}">
                <c16:uniqueId val="{00000001-2A55-4C6C-A09F-DC38051A7909}"/>
              </c:ext>
            </c:extLst>
          </c:dPt>
          <c:dPt>
            <c:idx val="1"/>
            <c:invertIfNegative val="1"/>
            <c:bubble3D val="0"/>
            <c:spPr>
              <a:solidFill>
                <a:srgbClr val="00B0F0"/>
              </a:solidFill>
            </c:spPr>
            <c:extLst>
              <c:ext xmlns:c16="http://schemas.microsoft.com/office/drawing/2014/chart" uri="{C3380CC4-5D6E-409C-BE32-E72D297353CC}">
                <c16:uniqueId val="{00000003-2A55-4C6C-A09F-DC38051A7909}"/>
              </c:ext>
            </c:extLst>
          </c:dPt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>
                    <a:solidFill>
                      <a:srgbClr val="283353"/>
                    </a:solidFill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Importações</c:v>
                </c:pt>
                <c:pt idx="1">
                  <c:v>Exportações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14.82</c:v>
                </c:pt>
                <c:pt idx="1">
                  <c:v>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A55-4C6C-A09F-DC38051A790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5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solidFill>
              <a:srgbClr val="9AA7B8"/>
            </a:solidFill>
          </a:ln>
        </c:spPr>
        <c:txPr>
          <a:bodyPr/>
          <a:lstStyle/>
          <a:p>
            <a:pPr>
              <a:defRPr sz="1100">
                <a:solidFill>
                  <a:srgbClr val="4A4A4A"/>
                </a:solidFill>
              </a:defRPr>
            </a:pPr>
            <a:endParaRPr lang="pt-BR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000">
          <a:latin typeface="Arial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1"/>
  <c:style val="2"/>
  <c:chart>
    <c:title>
      <c:tx>
        <c:rich>
          <a:bodyPr/>
          <a:lstStyle/>
          <a:p>
            <a:r>
              <a:rPr lang="pt-BR" sz="1100" b="1" noProof="0">
                <a:solidFill>
                  <a:srgbClr val="283353"/>
                </a:solidFill>
                <a:latin typeface="Arial"/>
              </a:rPr>
              <a:t>Pesquisa com compradores on-line, encomendada pela Abrafarma (</a:t>
            </a:r>
            <a:r>
              <a:rPr lang="pt-BR" sz="1100" b="1" noProof="0" err="1">
                <a:solidFill>
                  <a:srgbClr val="283353"/>
                </a:solidFill>
                <a:latin typeface="Arial"/>
              </a:rPr>
              <a:t>jul</a:t>
            </a:r>
            <a:r>
              <a:rPr lang="pt-BR" sz="1100" b="1" noProof="0">
                <a:solidFill>
                  <a:srgbClr val="283353"/>
                </a:solidFill>
                <a:latin typeface="Arial"/>
              </a:rPr>
              <a:t>/2026, %)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Pesquisa com compradores online, encomendada pela Abrafarma (jul/2026, %)</c:v>
                </c:pt>
              </c:strCache>
            </c:strRef>
          </c:tx>
          <c:invertIfNegative val="1"/>
          <c:dPt>
            <c:idx val="0"/>
            <c:invertIfNegative val="1"/>
            <c:bubble3D val="0"/>
            <c:spPr>
              <a:solidFill>
                <a:srgbClr val="004187"/>
              </a:solidFill>
            </c:spPr>
            <c:extLst>
              <c:ext xmlns:c16="http://schemas.microsoft.com/office/drawing/2014/chart" uri="{C3380CC4-5D6E-409C-BE32-E72D297353CC}">
                <c16:uniqueId val="{00000001-AB6D-408A-B8DD-8068CFF9993B}"/>
              </c:ext>
            </c:extLst>
          </c:dPt>
          <c:dPt>
            <c:idx val="1"/>
            <c:invertIfNegative val="1"/>
            <c:bubble3D val="0"/>
            <c:spPr>
              <a:solidFill>
                <a:srgbClr val="004187"/>
              </a:solidFill>
            </c:spPr>
            <c:extLst>
              <c:ext xmlns:c16="http://schemas.microsoft.com/office/drawing/2014/chart" uri="{C3380CC4-5D6E-409C-BE32-E72D297353CC}">
                <c16:uniqueId val="{00000003-AB6D-408A-B8DD-8068CFF9993B}"/>
              </c:ext>
            </c:extLst>
          </c:dPt>
          <c:dPt>
            <c:idx val="2"/>
            <c:invertIfNegative val="1"/>
            <c:bubble3D val="0"/>
            <c:spPr>
              <a:solidFill>
                <a:srgbClr val="7FB3E8"/>
              </a:solidFill>
            </c:spPr>
            <c:extLst>
              <c:ext xmlns:c16="http://schemas.microsoft.com/office/drawing/2014/chart" uri="{C3380CC4-5D6E-409C-BE32-E72D297353CC}">
                <c16:uniqueId val="{00000005-AB6D-408A-B8DD-8068CFF9993B}"/>
              </c:ext>
            </c:extLst>
          </c:dPt>
          <c:dPt>
            <c:idx val="3"/>
            <c:invertIfNegative val="1"/>
            <c:bubble3D val="0"/>
            <c:spPr>
              <a:solidFill>
                <a:srgbClr val="7FB3E8"/>
              </a:solidFill>
            </c:spPr>
            <c:extLst>
              <c:ext xmlns:c16="http://schemas.microsoft.com/office/drawing/2014/chart" uri="{C3380CC4-5D6E-409C-BE32-E72D297353CC}">
                <c16:uniqueId val="{00000007-AB6D-408A-B8DD-8068CFF9993B}"/>
              </c:ext>
            </c:extLst>
          </c:dPt>
          <c:dPt>
            <c:idx val="4"/>
            <c:invertIfNegative val="1"/>
            <c:bubble3D val="0"/>
            <c:spPr>
              <a:solidFill>
                <a:srgbClr val="7FB3E8"/>
              </a:solidFill>
            </c:spPr>
            <c:extLst>
              <c:ext xmlns:c16="http://schemas.microsoft.com/office/drawing/2014/chart" uri="{C3380CC4-5D6E-409C-BE32-E72D297353CC}">
                <c16:uniqueId val="{00000009-AB6D-408A-B8DD-8068CFF9993B}"/>
              </c:ext>
            </c:extLst>
          </c:dPt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>
                    <a:solidFill>
                      <a:srgbClr val="283353"/>
                    </a:solidFill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Atribuem às plataformas a oferta irregular</c:v>
                </c:pt>
                <c:pt idx="1">
                  <c:v>Querem venda ligada a farmácia autorizada</c:v>
                </c:pt>
                <c:pt idx="2">
                  <c:v>Temem comprar medicamento falsificado</c:v>
                </c:pt>
                <c:pt idx="3">
                  <c:v>Temem produto vencido ou mal armazenado</c:v>
                </c:pt>
                <c:pt idx="4">
                  <c:v>Temem produto sem registro na Anvisa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85</c:v>
                </c:pt>
                <c:pt idx="1">
                  <c:v>82</c:v>
                </c:pt>
                <c:pt idx="2">
                  <c:v>69</c:v>
                </c:pt>
                <c:pt idx="3">
                  <c:v>59</c:v>
                </c:pt>
                <c:pt idx="4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B6D-408A-B8DD-8068CFF9993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5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solidFill>
              <a:srgbClr val="9AA7B8"/>
            </a:solidFill>
          </a:ln>
        </c:spPr>
        <c:txPr>
          <a:bodyPr/>
          <a:lstStyle/>
          <a:p>
            <a:pPr>
              <a:defRPr sz="950">
                <a:solidFill>
                  <a:srgbClr val="4A4A4A"/>
                </a:solidFill>
              </a:defRPr>
            </a:pPr>
            <a:endParaRPr lang="pt-BR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000">
          <a:latin typeface="Arial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1"/>
  <c:style val="2"/>
  <c:chart>
    <c:title>
      <c:tx>
        <c:rich>
          <a:bodyPr/>
          <a:lstStyle/>
          <a:p>
            <a:r>
              <a:rPr lang="pt-BR" sz="1100" b="1" noProof="0">
                <a:solidFill>
                  <a:srgbClr val="283353"/>
                </a:solidFill>
                <a:latin typeface="Arial"/>
              </a:rPr>
              <a:t>Ocorrências de apreensão de canetas emagrecedoras pela Receita Federal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Ocorrências de apreensão de canetas emagrecedoras pela Polícia Federal</c:v>
                </c:pt>
              </c:strCache>
            </c:strRef>
          </c:tx>
          <c:invertIfNegative val="1"/>
          <c:dPt>
            <c:idx val="0"/>
            <c:invertIfNegative val="1"/>
            <c:bubble3D val="0"/>
            <c:spPr>
              <a:solidFill>
                <a:srgbClr val="7FB3E8"/>
              </a:solidFill>
            </c:spPr>
            <c:extLst>
              <c:ext xmlns:c16="http://schemas.microsoft.com/office/drawing/2014/chart" uri="{C3380CC4-5D6E-409C-BE32-E72D297353CC}">
                <c16:uniqueId val="{00000001-5CBD-4B86-BB4E-134EAC6568AB}"/>
              </c:ext>
            </c:extLst>
          </c:dPt>
          <c:dPt>
            <c:idx val="1"/>
            <c:invertIfNegative val="1"/>
            <c:bubble3D val="0"/>
            <c:spPr>
              <a:solidFill>
                <a:srgbClr val="7FB3E8"/>
              </a:solidFill>
            </c:spPr>
            <c:extLst>
              <c:ext xmlns:c16="http://schemas.microsoft.com/office/drawing/2014/chart" uri="{C3380CC4-5D6E-409C-BE32-E72D297353CC}">
                <c16:uniqueId val="{00000003-5CBD-4B86-BB4E-134EAC6568AB}"/>
              </c:ext>
            </c:extLst>
          </c:dPt>
          <c:dPt>
            <c:idx val="2"/>
            <c:invertIfNegative val="1"/>
            <c:bubble3D val="0"/>
            <c:spPr>
              <a:solidFill>
                <a:srgbClr val="004187"/>
              </a:solidFill>
            </c:spPr>
            <c:extLst>
              <c:ext xmlns:c16="http://schemas.microsoft.com/office/drawing/2014/chart" uri="{C3380CC4-5D6E-409C-BE32-E72D297353CC}">
                <c16:uniqueId val="{00000005-5CBD-4B86-BB4E-134EAC6568AB}"/>
              </c:ext>
            </c:extLst>
          </c:dPt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>
                    <a:solidFill>
                      <a:srgbClr val="283353"/>
                    </a:solidFill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2024</c:v>
                </c:pt>
                <c:pt idx="1">
                  <c:v>2025</c:v>
                </c:pt>
                <c:pt idx="2">
                  <c:v>2026 (1°Sem)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2.7</c:v>
                </c:pt>
                <c:pt idx="1">
                  <c:v>33</c:v>
                </c:pt>
                <c:pt idx="2">
                  <c:v>160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CBD-4B86-BB4E-134EAC6568A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9AA7B8"/>
            </a:solidFill>
          </a:ln>
        </c:spPr>
        <c:txPr>
          <a:bodyPr/>
          <a:lstStyle/>
          <a:p>
            <a:pPr>
              <a:defRPr sz="1100">
                <a:solidFill>
                  <a:srgbClr val="4A4A4A"/>
                </a:solidFill>
              </a:defRPr>
            </a:pPr>
            <a:endParaRPr lang="pt-BR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000">
          <a:latin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5822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 IQVIA mostra que o gasto está migrando para áreas mais complexas: oncologia lidera de longe no mundo, e obesidade é a que mais cresce. No Brasil isso já é visível no varejo: as canetas de GLP-1 puxaram as vendas de medicamentos patenteados a recordes em 2026. O efeito de médio prazo é pressão sobre quem paga a conta, SUS e planos, e sobre a regulação de preço, como vimos no slide da CMED.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61E5F-4DA9-0BFA-33D0-E8DEC8FABB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119B3E-2F25-E352-9798-218F53D915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6F79F6-6A7B-58CE-2F1F-03358F5FFE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 IQVIA mostra que o gasto está migrando para áreas mais complexas: oncologia lidera de longe no mundo, e obesidade é a que mais cresce. No Brasil isso já é visível no varejo: as canetas de GLP-1 puxaram as vendas de medicamentos patenteados a recordes em 2026. O efeito de médio prazo é pressão sobre quem paga a conta, SUS e planos, e sobre a regulação de preço, como vimos no slide da CMED.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D432B0-AC84-8693-AE39-FDE97DC82A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6275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 fim de patentes é talvez a tendência mais concreta de 2026. O IQVIA estima R$ 31 bilhões perdendo exclusividade no Brasil até 2029, a maior parte biológicos, e os registros de biossimilares na Anvisa já saíram de 8 para 91 em dez anos. O caso emblemático é a semaglutida: a patente caiu aqui em março de 2026, anos antes de EUA e Europa, e em agosto já havia versões nacionais aprovadas. Isso tende a baixar preço e reabrir a discussão sobre acesso pelo SUS.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Fontes e links. Balança 2025 (US$ 14,82 bi </a:t>
            </a:r>
            <a:r>
              <a:rPr lang="pt-BR" noProof="0"/>
              <a:t>importados</a:t>
            </a:r>
            <a:r>
              <a:t> e US$ 1,4 bi exportados, Comex Stat) e barreiras às exportações: Agência CNI via Movimento Econômico, 21/08/2026, https://movimentoeconomico.com.br/economia/industria-empresas/2026/08/21/brasil-lanca-mapa-para-reverter-deficit-bilionario-na-industria-farmaceutica/ . Produção de IFA (6%, 1.760 toneladas, 37 empresas, faturamento próximo de R$ 18 bi, ~50% há três décadas) e estimativa de 8 a 12 anos: O Brasilianista, 09/10/2026, https://obrasilianista.com.br/2026/10/09/geopolitica/o-remedio-brasileiro-comeca-na-china-e-na-india , que cita o 3º Censo do Setor Farmoquímico e o BNDES. O 70%: Reginaldo Arcuri, Grupo FarmaBrasil, em entrevista de maio/2026, https://www.portaltela.com/noticias/economia/2026/05/03/setor-farmaceutico-pede-r-30-bi-para-reduzir-deficit/ . É uma estimativa da indústria; o IBGE (Conta-Satélite de Saúde 2010-2019) chegou a 73,2% de medicamentos produzidos no país em 2019. A meta da NIB (70% até 2033) vale para a cesta </a:t>
            </a:r>
            <a:r>
              <a:rPr err="1"/>
              <a:t>ampla</a:t>
            </a:r>
            <a:r>
              <a:t> de </a:t>
            </a:r>
            <a:r>
              <a:rPr err="1"/>
              <a:t>saúde</a:t>
            </a:r>
            <a:r>
              <a:t>, </a:t>
            </a:r>
            <a:r>
              <a:rPr err="1"/>
              <a:t>hoje</a:t>
            </a:r>
            <a:r>
              <a:t> </a:t>
            </a:r>
            <a:r>
              <a:rPr err="1"/>
              <a:t>perto</a:t>
            </a:r>
            <a:r>
              <a:t> de 42%. </a:t>
            </a:r>
            <a:r>
              <a:rPr err="1"/>
              <a:t>Atenção</a:t>
            </a:r>
            <a:r>
              <a:t>: o </a:t>
            </a:r>
            <a:r>
              <a:rPr err="1"/>
              <a:t>déficit</a:t>
            </a:r>
            <a:r>
              <a:t> </a:t>
            </a:r>
            <a:r>
              <a:rPr err="1"/>
              <a:t>aparece</a:t>
            </a:r>
            <a:r>
              <a:t> </a:t>
            </a:r>
            <a:r>
              <a:rPr err="1"/>
              <a:t>como</a:t>
            </a:r>
            <a:r>
              <a:t> US$ 13,1 bi (Valor/</a:t>
            </a:r>
            <a:r>
              <a:rPr err="1"/>
              <a:t>FarmaBrasil</a:t>
            </a:r>
            <a:r>
              <a:t>, </a:t>
            </a:r>
            <a:r>
              <a:rPr err="1"/>
              <a:t>medicamentos</a:t>
            </a:r>
            <a:r>
              <a:t>) </a:t>
            </a:r>
            <a:r>
              <a:rPr err="1"/>
              <a:t>ou</a:t>
            </a:r>
            <a:r>
              <a:t> cerca de US$ 13,4 bi (14,82 </a:t>
            </a:r>
            <a:r>
              <a:rPr err="1"/>
              <a:t>menos</a:t>
            </a:r>
            <a:r>
              <a:t> 1,4), </a:t>
            </a:r>
            <a:r>
              <a:rPr err="1"/>
              <a:t>por</a:t>
            </a:r>
            <a:r>
              <a:t> </a:t>
            </a:r>
            <a:r>
              <a:rPr err="1"/>
              <a:t>escopos</a:t>
            </a:r>
            <a:r>
              <a:t> </a:t>
            </a:r>
            <a:r>
              <a:rPr err="1"/>
              <a:t>diferentes</a:t>
            </a:r>
            <a:r>
              <a:t> de </a:t>
            </a:r>
            <a:r>
              <a:rPr err="1"/>
              <a:t>produtos</a:t>
            </a:r>
            <a: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Fontes e links. Novo Nordisk (R$ 6,4 bi, </a:t>
            </a:r>
            <a:r>
              <a:rPr err="1"/>
              <a:t>operação</a:t>
            </a:r>
            <a:r>
              <a:t> </a:t>
            </a:r>
            <a:r>
              <a:rPr err="1"/>
              <a:t>em</a:t>
            </a:r>
            <a:r>
              <a:t> 2028, </a:t>
            </a:r>
            <a:r>
              <a:rPr err="1"/>
              <a:t>exportação</a:t>
            </a:r>
            <a:r>
              <a:t> para </a:t>
            </a:r>
            <a:r>
              <a:rPr err="1"/>
              <a:t>mais</a:t>
            </a:r>
            <a:r>
              <a:t> de 70 </a:t>
            </a:r>
            <a:r>
              <a:rPr err="1"/>
              <a:t>países</a:t>
            </a:r>
            <a:r>
              <a:t>, EUA fora dos </a:t>
            </a:r>
            <a:r>
              <a:rPr err="1"/>
              <a:t>destinos</a:t>
            </a:r>
            <a:r>
              <a:t>): Reuters, 07/04/2025, https://br.investing.com/news/stock-market-news/farmaceutica-novo-nordisk-vai-investir-r64-bi-para-elevar-capacidade-no-brasil-1512109 . </a:t>
            </a:r>
            <a:r>
              <a:rPr err="1"/>
              <a:t>Hypofarma</a:t>
            </a:r>
            <a:r>
              <a:t> (R$ 750 mi, </a:t>
            </a:r>
            <a:r>
              <a:rPr err="1"/>
              <a:t>até</a:t>
            </a:r>
            <a:r>
              <a:t> R$ 1,5 bi </a:t>
            </a:r>
            <a:r>
              <a:rPr err="1"/>
              <a:t>em</a:t>
            </a:r>
            <a:r>
              <a:t> 5 </a:t>
            </a:r>
            <a:r>
              <a:rPr err="1"/>
              <a:t>anos</a:t>
            </a:r>
            <a:r>
              <a:t>) e polo de Montes Claros (</a:t>
            </a:r>
            <a:r>
              <a:rPr err="1"/>
              <a:t>Eurofarma</a:t>
            </a:r>
            <a:r>
              <a:t> e </a:t>
            </a:r>
            <a:r>
              <a:rPr err="1"/>
              <a:t>Cristália</a:t>
            </a:r>
            <a:r>
              <a:t> </a:t>
            </a:r>
            <a:r>
              <a:rPr err="1"/>
              <a:t>inauguraram</a:t>
            </a:r>
            <a:r>
              <a:t> </a:t>
            </a:r>
            <a:r>
              <a:rPr err="1"/>
              <a:t>plantas</a:t>
            </a:r>
            <a:r>
              <a:t> </a:t>
            </a:r>
            <a:r>
              <a:rPr err="1"/>
              <a:t>em</a:t>
            </a:r>
            <a:r>
              <a:t> out/2025): </a:t>
            </a:r>
            <a:r>
              <a:rPr err="1"/>
              <a:t>Diário</a:t>
            </a:r>
            <a:r>
              <a:t> do Comércio, https://diariodocomercio.com.br/economia/hypofarma-fabrica-montes-claros-medicamentos-oncologicos/ . Biolab </a:t>
            </a:r>
            <a:r>
              <a:rPr err="1"/>
              <a:t>Pouso</a:t>
            </a:r>
            <a:r>
              <a:t> Alegre (</a:t>
            </a:r>
            <a:r>
              <a:rPr err="1"/>
              <a:t>inauguração</a:t>
            </a:r>
            <a:r>
              <a:t> </a:t>
            </a:r>
            <a:r>
              <a:rPr err="1"/>
              <a:t>em</a:t>
            </a:r>
            <a:r>
              <a:t> </a:t>
            </a:r>
            <a:r>
              <a:rPr err="1"/>
              <a:t>jan</a:t>
            </a:r>
            <a:r>
              <a:t>/2026, </a:t>
            </a:r>
            <a:r>
              <a:rPr err="1"/>
              <a:t>cerca</a:t>
            </a:r>
            <a:r>
              <a:t> de 80 mil m², </a:t>
            </a:r>
            <a:r>
              <a:rPr err="1"/>
              <a:t>mais</a:t>
            </a:r>
            <a:r>
              <a:t> de 200 </a:t>
            </a:r>
            <a:r>
              <a:rPr err="1"/>
              <a:t>milhões</a:t>
            </a:r>
            <a:r>
              <a:t> de </a:t>
            </a:r>
            <a:r>
              <a:rPr err="1"/>
              <a:t>unidades</a:t>
            </a:r>
            <a:r>
              <a:t> </a:t>
            </a:r>
            <a:r>
              <a:rPr err="1"/>
              <a:t>por</a:t>
            </a:r>
            <a:r>
              <a:t> </a:t>
            </a:r>
            <a:r>
              <a:rPr err="1"/>
              <a:t>ano</a:t>
            </a:r>
            <a:r>
              <a:t>): </a:t>
            </a:r>
            <a:r>
              <a:rPr err="1"/>
              <a:t>NeoFeed</a:t>
            </a:r>
            <a:r>
              <a:t>, https://neofeed.com.br/?p=187456 . EMS (R$ 1,2 bi </a:t>
            </a:r>
            <a:r>
              <a:rPr err="1"/>
              <a:t>acumulados</a:t>
            </a:r>
            <a:r>
              <a:t> e </a:t>
            </a:r>
            <a:r>
              <a:rPr err="1"/>
              <a:t>até</a:t>
            </a:r>
            <a:r>
              <a:t> 20 </a:t>
            </a:r>
            <a:r>
              <a:rPr err="1"/>
              <a:t>milhões</a:t>
            </a:r>
            <a:r>
              <a:t> de </a:t>
            </a:r>
            <a:r>
              <a:rPr err="1"/>
              <a:t>canetas</a:t>
            </a:r>
            <a:r>
              <a:t> </a:t>
            </a:r>
            <a:r>
              <a:rPr err="1"/>
              <a:t>por</a:t>
            </a:r>
            <a:r>
              <a:t> </a:t>
            </a:r>
            <a:r>
              <a:rPr err="1"/>
              <a:t>ano</a:t>
            </a:r>
            <a:r>
              <a:t>): </a:t>
            </a:r>
            <a:r>
              <a:rPr err="1"/>
              <a:t>reportagem</a:t>
            </a:r>
            <a:r>
              <a:t> de 20/03/2026 </a:t>
            </a:r>
            <a:r>
              <a:rPr err="1"/>
              <a:t>replicada</a:t>
            </a:r>
            <a:r>
              <a:t> </a:t>
            </a:r>
            <a:r>
              <a:rPr err="1"/>
              <a:t>pelo</a:t>
            </a:r>
            <a:r>
              <a:t> CB Insights. </a:t>
            </a:r>
            <a:r>
              <a:rPr err="1"/>
              <a:t>Hypera</a:t>
            </a:r>
            <a:r>
              <a:t> (R$ 363,8 mi do BNDES para </a:t>
            </a:r>
            <a:r>
              <a:rPr err="1"/>
              <a:t>fábrica</a:t>
            </a:r>
            <a:r>
              <a:t> de </a:t>
            </a:r>
            <a:r>
              <a:rPr err="1"/>
              <a:t>oncológicos</a:t>
            </a:r>
            <a:r>
              <a:t>, planta-</a:t>
            </a:r>
            <a:r>
              <a:rPr err="1"/>
              <a:t>piloto</a:t>
            </a:r>
            <a:r>
              <a:t> de </a:t>
            </a:r>
            <a:r>
              <a:rPr err="1"/>
              <a:t>biológicos</a:t>
            </a:r>
            <a:r>
              <a:t> e </a:t>
            </a:r>
            <a:r>
              <a:rPr err="1"/>
              <a:t>centro</a:t>
            </a:r>
            <a:r>
              <a:t> de </a:t>
            </a:r>
            <a:r>
              <a:rPr err="1"/>
              <a:t>pesquisa</a:t>
            </a:r>
            <a:r>
              <a:t>): https://bpmoney.com.br/negocios/hypera-recebe-financiamento-do-bndes/ . </a:t>
            </a:r>
            <a:r>
              <a:rPr err="1"/>
              <a:t>Blanver</a:t>
            </a:r>
            <a:r>
              <a:t> (R$ 220 mi do BNDES, </a:t>
            </a:r>
            <a:r>
              <a:rPr err="1"/>
              <a:t>jun</a:t>
            </a:r>
            <a:r>
              <a:t>/2025) e </a:t>
            </a:r>
            <a:r>
              <a:rPr err="1"/>
              <a:t>Índia</a:t>
            </a:r>
            <a:r>
              <a:t> (6 </a:t>
            </a:r>
            <a:r>
              <a:rPr err="1"/>
              <a:t>plantas</a:t>
            </a:r>
            <a:r>
              <a:t> de IFA </a:t>
            </a:r>
            <a:r>
              <a:rPr err="1"/>
              <a:t>aprovadas</a:t>
            </a:r>
            <a:r>
              <a:t> </a:t>
            </a:r>
            <a:r>
              <a:rPr err="1"/>
              <a:t>em</a:t>
            </a:r>
            <a:r>
              <a:t> </a:t>
            </a:r>
            <a:r>
              <a:rPr err="1"/>
              <a:t>fev</a:t>
            </a:r>
            <a:r>
              <a:t>/2026; </a:t>
            </a:r>
            <a:r>
              <a:rPr err="1"/>
              <a:t>dois</a:t>
            </a:r>
            <a:r>
              <a:t> </a:t>
            </a:r>
            <a:r>
              <a:rPr err="1"/>
              <a:t>terços</a:t>
            </a:r>
            <a:r>
              <a:t> dos IFAs </a:t>
            </a:r>
            <a:r>
              <a:rPr err="1"/>
              <a:t>indianos</a:t>
            </a:r>
            <a:r>
              <a:t> </a:t>
            </a:r>
            <a:r>
              <a:rPr err="1"/>
              <a:t>importados</a:t>
            </a:r>
            <a:r>
              <a:t>, </a:t>
            </a:r>
            <a:r>
              <a:rPr err="1"/>
              <a:t>dois</a:t>
            </a:r>
            <a:r>
              <a:t> </a:t>
            </a:r>
            <a:r>
              <a:rPr err="1"/>
              <a:t>terços</a:t>
            </a:r>
            <a:r>
              <a:t> deles da China; </a:t>
            </a:r>
            <a:r>
              <a:rPr err="1"/>
              <a:t>estimativa</a:t>
            </a:r>
            <a:r>
              <a:t> de 8 a 12 </a:t>
            </a:r>
            <a:r>
              <a:rPr err="1"/>
              <a:t>anos</a:t>
            </a:r>
            <a:r>
              <a:t>): O </a:t>
            </a:r>
            <a:r>
              <a:rPr err="1"/>
              <a:t>Brasilianista</a:t>
            </a:r>
            <a:r>
              <a:t>, 09/10/2026. R$ 16 bi (2024 a 2026) e plano de R$ 30 bi </a:t>
            </a:r>
            <a:r>
              <a:rPr err="1"/>
              <a:t>até</a:t>
            </a:r>
            <a:r>
              <a:t> 2035: Grupo </a:t>
            </a:r>
            <a:r>
              <a:rPr err="1"/>
              <a:t>FarmaBrasil</a:t>
            </a:r>
            <a:r>
              <a:t>. A </a:t>
            </a:r>
            <a:r>
              <a:rPr err="1"/>
              <a:t>estimativa</a:t>
            </a:r>
            <a:r>
              <a:t> de 8 a 12 </a:t>
            </a:r>
            <a:r>
              <a:rPr err="1"/>
              <a:t>anos</a:t>
            </a:r>
            <a:r>
              <a:t> é de um </a:t>
            </a:r>
            <a:r>
              <a:rPr err="1"/>
              <a:t>especialista</a:t>
            </a:r>
            <a:r>
              <a:t> (Marco Aurelio da Silva, FSG), </a:t>
            </a:r>
            <a:r>
              <a:rPr err="1"/>
              <a:t>não</a:t>
            </a:r>
            <a:r>
              <a:t> </a:t>
            </a:r>
            <a:r>
              <a:rPr err="1"/>
              <a:t>uma</a:t>
            </a:r>
            <a:r>
              <a:t> meta </a:t>
            </a:r>
            <a:r>
              <a:rPr err="1"/>
              <a:t>oficial</a:t>
            </a:r>
            <a:r>
              <a:t>. </a:t>
            </a:r>
            <a:r>
              <a:rPr err="1"/>
              <a:t>Tarifas</a:t>
            </a:r>
            <a:r>
              <a:t> de </a:t>
            </a:r>
            <a:r>
              <a:rPr err="1"/>
              <a:t>genéricos</a:t>
            </a:r>
            <a:r>
              <a:t> </a:t>
            </a:r>
            <a:r>
              <a:rPr err="1"/>
              <a:t>nos</a:t>
            </a:r>
            <a:r>
              <a:t> EUA: </a:t>
            </a:r>
            <a:r>
              <a:rPr err="1"/>
              <a:t>anúncio</a:t>
            </a:r>
            <a:r>
              <a:t> de 21/07/2026, </a:t>
            </a:r>
            <a:r>
              <a:rPr err="1"/>
              <a:t>ainda</a:t>
            </a:r>
            <a:r>
              <a:t> </a:t>
            </a:r>
            <a:r>
              <a:rPr err="1"/>
              <a:t>sem</a:t>
            </a:r>
            <a:r>
              <a:t> </a:t>
            </a:r>
            <a:r>
              <a:rPr err="1"/>
              <a:t>ato</a:t>
            </a:r>
            <a:r>
              <a:t> formal.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 Brasil voltou a tratar a saúde não apenas como fornecedora de medicamentos, mas como parte de uma estratégia de soberania sanitária. A mudança mais relevante de 2026 é a criação da Empresa Estratégica de Saúde: antes, a PDP só existia com um laboratório público no centro do arranjo, por força do Decreto 9.245/2017. Agora, com a Lei 15.471/2026, basta que um dos parceiros seja uma EES, pública ou privada, o que abre a PDP para arranjos inteiramente privados. A ETEC segue sendo o instrumento mais novo: transforma o próprio SUS em indutor de pesquisa e desenvolvimento, pagando pelo risco tecnológico em vez de apenas comprar o produto final.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 Anvisa vem ganhando eficiência: redução de até 60% nas filas em algumas áreas, reforço de equipe e investimento em inteligência artificial. Em pesquisa clínica, a regulamentação da Lei 14.874 pelo Decreto 12.651 já mostra efeito: segundo a Interfarma, o Brasil subiu da 18ª para a 12ª posição no ranking global no primeiro semestre de 2026. Na parte internacional, a Anvisa tem posição de liderança no ICH e participa da ICMRA. Em 2026 vieram a Declaração do Rio e o acordo com a Cofepris.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Fontes e links. Pesquisa QualiBest encomendada pela Abrafarma (2.024 compradores online, 13 a 17/07/2026): https://cndl.org.br/varejosa/entre-o-clique-e-a-confianca-o-novo-desafio-do-varejo-farmaceutico-digital/ . Anvisa: revogação de medidas preventivas contra plataformas em agosto, sem autorização automática de venda, e abertura de processo administrativo em 19/08/2026 para regras de logística e entrega: mesma fonte e https://portalbei.com.br/business/medicamentos-marketplaces-anvisa-regras/ . R$ 27 bi online e crescimento de 27 vezes em 5 anos (redes da Abrafarma), e 61% de produtos sem registro em algumas categorias monitoradas por robô: Sérgio Mena Barreto, Giro News, 08/09/2026, https://gironews.com/farma-cosmeticos/abrafarma-alerta-para-riscos-da-venda-de-remedios-em-marketplaces/ . 94% (Raia Drogasil) e 88% (Panvel) de vendas online por canais próprios no 2º tri/2026: Futuro da Saúde, https://futurodasaude.com.br/venda-de-medicamentos-controlados-no-mercado-livre-anvisa-regulacao/ . Atenção: a Abrafarma representa as redes de farmácias, que têm interesse no tema. Os números dela e a pesquisa encomendada devem ser lidos como posição do setor varejista. A Lei 15.357 também permite farmácia dentro de supermercados.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Fontes e links. Receita Federal (115.647 canetas e ampolas em 2026 até julho, contra 7.479 em todo 2025; maior apreensão na Ponte da Amizade em 10/07/2026, 5.850 unidades, cerca de R$ 735 mil; diferença de preço com o Paraguai): https://panoramafarmaceutico.com.br/receita-federal-faz-a-maior-apreensao-de-canetas-emagrecedoras-no-pais/ e https://www.otempo.com.br/saude-e-bem-estar/2026/7/10/receita-federal-realiza-a-maior-apreensao-da-historia-de-canetas-emagrecedoras-e-ampolas-irregulares . Polícia Federal (9 ocorrências em 2024, 335 em 2025, 758 até meados de junho de 2026; cerca de 175 mil unidades apreendidas entre 2024 e meados de 2026): g1, reproduzido em https://www.hnt.com.br/brasil/contrabando-de-canetas-emagrecedoras-dispara-e-apreensoes-da-pf-mais-que-dobram-em-2026/561904 . Anvisa: Nota Técnica 200/2025 (ago/2025), https://www.gov.br/anvisa/pt-br/assuntos/noticias-anvisa/2025/anvisa-esclarece-e-determina-regras-para-manipulacao-de-canetas-de-glp-1 ; plano de ação de 06/04/2026 (11 inspeções, 8 interdições, 10 proibições desde janeiro, revisão da RDC 67/2007): https://www.ocafezinho.com/2026/04/06/anvisa-vai-aumentar-fiscalizacao-de-canetas-emagrecedoras-manipuladas/amp/ ; alerta de 23/09/2026 sobre tirzepatida em </a:t>
            </a:r>
            <a:r>
              <a:rPr err="1"/>
              <a:t>pó</a:t>
            </a:r>
            <a:r>
              <a:t>: https://diariodonordeste.verdesmares.com.br/ser-saude/receitas-caseiras-de-canetas-emagrecedoras-nao-sao-seguras-alerta-anvisa-1.3793705 . Cuidado com o </a:t>
            </a:r>
            <a:r>
              <a:rPr err="1"/>
              <a:t>absoluto</a:t>
            </a:r>
            <a:r>
              <a:t>: </a:t>
            </a:r>
            <a:r>
              <a:rPr err="1"/>
              <a:t>os</a:t>
            </a:r>
            <a:r>
              <a:t> dados </a:t>
            </a:r>
            <a:r>
              <a:rPr err="1"/>
              <a:t>sustentam</a:t>
            </a:r>
            <a:r>
              <a:t> </a:t>
            </a:r>
            <a:r>
              <a:rPr err="1"/>
              <a:t>recorde</a:t>
            </a:r>
            <a:r>
              <a:t> de </a:t>
            </a:r>
            <a:r>
              <a:rPr err="1"/>
              <a:t>apreensões</a:t>
            </a:r>
            <a:r>
              <a:t> de </a:t>
            </a:r>
            <a:r>
              <a:rPr err="1"/>
              <a:t>canetas</a:t>
            </a:r>
            <a:r>
              <a:t> </a:t>
            </a:r>
            <a:r>
              <a:rPr err="1"/>
              <a:t>em</a:t>
            </a:r>
            <a:r>
              <a:t> 2026, </a:t>
            </a:r>
            <a:r>
              <a:rPr err="1"/>
              <a:t>não</a:t>
            </a:r>
            <a:r>
              <a:t> a </a:t>
            </a:r>
            <a:r>
              <a:rPr err="1"/>
              <a:t>frase</a:t>
            </a:r>
            <a:r>
              <a:t> de </a:t>
            </a:r>
            <a:r>
              <a:rPr err="1"/>
              <a:t>que</a:t>
            </a:r>
            <a:r>
              <a:t> </a:t>
            </a:r>
            <a:r>
              <a:rPr err="1"/>
              <a:t>nunca</a:t>
            </a:r>
            <a:r>
              <a:t> </a:t>
            </a:r>
            <a:r>
              <a:rPr err="1"/>
              <a:t>houve</a:t>
            </a:r>
            <a:r>
              <a:t> tanto </a:t>
            </a:r>
            <a:r>
              <a:rPr err="1"/>
              <a:t>medicamento</a:t>
            </a:r>
            <a:r>
              <a:t> </a:t>
            </a:r>
            <a:r>
              <a:rPr err="1"/>
              <a:t>falsificado</a:t>
            </a:r>
            <a:r>
              <a:t> </a:t>
            </a:r>
            <a:r>
              <a:rPr err="1"/>
              <a:t>na</a:t>
            </a:r>
            <a:r>
              <a:t> </a:t>
            </a:r>
            <a:r>
              <a:rPr err="1"/>
              <a:t>história</a:t>
            </a:r>
            <a:r>
              <a:t>. O </a:t>
            </a:r>
            <a:r>
              <a:rPr err="1"/>
              <a:t>problema</a:t>
            </a:r>
            <a:r>
              <a:t> </a:t>
            </a:r>
            <a:r>
              <a:rPr err="1"/>
              <a:t>não</a:t>
            </a:r>
            <a:r>
              <a:t> é novo: </a:t>
            </a:r>
            <a:r>
              <a:rPr err="1"/>
              <a:t>estudo</a:t>
            </a:r>
            <a:r>
              <a:t> da PF de 2007 a 2010 (Revista de </a:t>
            </a:r>
            <a:r>
              <a:rPr err="1"/>
              <a:t>Saúde</a:t>
            </a:r>
            <a:r>
              <a:t> Pública, 2012, https://doaj.org/article/dfd7f9c0ddf74ba4bc5992b3d6c38fa4) </a:t>
            </a:r>
            <a:r>
              <a:rPr err="1"/>
              <a:t>já</a:t>
            </a:r>
            <a:r>
              <a:t> </a:t>
            </a:r>
            <a:r>
              <a:rPr err="1"/>
              <a:t>mostrava</a:t>
            </a:r>
            <a:r>
              <a:t> </a:t>
            </a:r>
            <a:r>
              <a:rPr err="1"/>
              <a:t>falsificados</a:t>
            </a:r>
            <a:r>
              <a:t>, </a:t>
            </a:r>
            <a:r>
              <a:rPr err="1"/>
              <a:t>na</a:t>
            </a:r>
            <a:r>
              <a:t> </a:t>
            </a:r>
            <a:r>
              <a:rPr err="1"/>
              <a:t>época</a:t>
            </a:r>
            <a:r>
              <a:t> </a:t>
            </a:r>
            <a:r>
              <a:rPr err="1"/>
              <a:t>sobretudo</a:t>
            </a:r>
            <a:r>
              <a:t> para </a:t>
            </a:r>
            <a:r>
              <a:rPr err="1"/>
              <a:t>disfunção</a:t>
            </a:r>
            <a:r>
              <a:t> </a:t>
            </a:r>
            <a:r>
              <a:rPr err="1"/>
              <a:t>erétil</a:t>
            </a:r>
            <a:r>
              <a:t>. A </a:t>
            </a:r>
            <a:r>
              <a:rPr err="1"/>
              <a:t>manipulação</a:t>
            </a:r>
            <a:r>
              <a:t> segue </a:t>
            </a:r>
            <a:r>
              <a:rPr err="1"/>
              <a:t>permitida</a:t>
            </a:r>
            <a:r>
              <a:t> </a:t>
            </a:r>
            <a:r>
              <a:rPr err="1"/>
              <a:t>em</a:t>
            </a:r>
            <a:r>
              <a:t> </a:t>
            </a:r>
            <a:r>
              <a:rPr err="1"/>
              <a:t>caráter</a:t>
            </a:r>
            <a:r>
              <a:t> </a:t>
            </a:r>
            <a:r>
              <a:rPr err="1"/>
              <a:t>excepcional</a:t>
            </a:r>
            <a:r>
              <a:t> e </a:t>
            </a:r>
            <a:r>
              <a:rPr err="1"/>
              <a:t>regulado</a:t>
            </a:r>
            <a:r>
              <a:t>: tirzepatida </a:t>
            </a:r>
            <a:r>
              <a:rPr err="1"/>
              <a:t>sintética</a:t>
            </a:r>
            <a:r>
              <a:t> </a:t>
            </a:r>
            <a:r>
              <a:rPr err="1"/>
              <a:t>pode</a:t>
            </a:r>
            <a:r>
              <a:t>, </a:t>
            </a:r>
            <a:r>
              <a:rPr err="1"/>
              <a:t>semaglutida</a:t>
            </a:r>
            <a:r>
              <a:t> </a:t>
            </a:r>
            <a:r>
              <a:rPr err="1"/>
              <a:t>biológica</a:t>
            </a:r>
            <a:r>
              <a:t> </a:t>
            </a:r>
            <a:r>
              <a:rPr err="1"/>
              <a:t>não</a:t>
            </a:r>
            <a:r>
              <a:t>. A </a:t>
            </a:r>
            <a:r>
              <a:rPr err="1"/>
              <a:t>Sociedade</a:t>
            </a:r>
            <a:r>
              <a:t> Brasileira de </a:t>
            </a:r>
            <a:r>
              <a:rPr err="1"/>
              <a:t>Endocrinologia</a:t>
            </a:r>
            <a:r>
              <a:t> </a:t>
            </a:r>
            <a:r>
              <a:rPr err="1"/>
              <a:t>pediu</a:t>
            </a:r>
            <a:r>
              <a:t> </a:t>
            </a:r>
            <a:r>
              <a:rPr err="1"/>
              <a:t>estender</a:t>
            </a:r>
            <a:r>
              <a:t> o veto à tirzepatida.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3EFDDF-2D22-DB6B-C0DC-5EB8C6112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4CFA22-8412-C16D-438B-CDD2C6C134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8AD56A-F08B-0564-A2F2-FC06AC2E7F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Fontes e links. Receita Federal (115.647 canetas e ampolas em 2026 até julho, contra 7.479 em todo 2025; maior apreensão na Ponte da Amizade em 10/07/2026, 5.850 unidades, cerca de R$ 735 mil; diferença de preço com o Paraguai): https://panoramafarmaceutico.com.br/receita-federal-faz-a-maior-apreensao-de-canetas-emagrecedoras-no-pais/ e https://www.otempo.com.br/saude-e-bem-estar/2026/7/10/receita-federal-realiza-a-maior-apreensao-da-historia-de-canetas-emagrecedoras-e-ampolas-irregulares . Polícia Federal (9 ocorrências em 2024, 335 em 2025, 758 até meados de junho de 2026; cerca de 175 mil unidades apreendidas entre 2024 e meados de 2026): g1, reproduzido em https://www.hnt.com.br/brasil/contrabando-de-canetas-emagrecedoras-dispara-e-apreensoes-da-pf-mais-que-dobram-em-2026/561904 . Anvisa: Nota Técnica 200/2025 (ago/2025), https://www.gov.br/anvisa/pt-br/assuntos/noticias-anvisa/2025/anvisa-esclarece-e-determina-regras-para-manipulacao-de-canetas-de-glp-1 ; plano de ação de 06/04/2026 (11 inspeções, 8 interdições, 10 proibições desde janeiro, revisão da RDC 67/2007): https://www.ocafezinho.com/2026/04/06/anvisa-vai-aumentar-fiscalizacao-de-canetas-emagrecedoras-manipuladas/amp/ ; alerta de 23/09/2026 sobre tirzepatida em </a:t>
            </a:r>
            <a:r>
              <a:rPr err="1"/>
              <a:t>pó</a:t>
            </a:r>
            <a:r>
              <a:t>: https://diariodonordeste.verdesmares.com.br/ser-saude/receitas-caseiras-de-canetas-emagrecedoras-nao-sao-seguras-alerta-anvisa-1.3793705 . Cuidado com o </a:t>
            </a:r>
            <a:r>
              <a:rPr err="1"/>
              <a:t>absoluto</a:t>
            </a:r>
            <a:r>
              <a:t>: </a:t>
            </a:r>
            <a:r>
              <a:rPr err="1"/>
              <a:t>os</a:t>
            </a:r>
            <a:r>
              <a:t> dados </a:t>
            </a:r>
            <a:r>
              <a:rPr err="1"/>
              <a:t>sustentam</a:t>
            </a:r>
            <a:r>
              <a:t> </a:t>
            </a:r>
            <a:r>
              <a:rPr err="1"/>
              <a:t>recorde</a:t>
            </a:r>
            <a:r>
              <a:t> de </a:t>
            </a:r>
            <a:r>
              <a:rPr err="1"/>
              <a:t>apreensões</a:t>
            </a:r>
            <a:r>
              <a:t> de </a:t>
            </a:r>
            <a:r>
              <a:rPr err="1"/>
              <a:t>canetas</a:t>
            </a:r>
            <a:r>
              <a:t> </a:t>
            </a:r>
            <a:r>
              <a:rPr err="1"/>
              <a:t>em</a:t>
            </a:r>
            <a:r>
              <a:t> 2026, </a:t>
            </a:r>
            <a:r>
              <a:rPr err="1"/>
              <a:t>não</a:t>
            </a:r>
            <a:r>
              <a:t> a </a:t>
            </a:r>
            <a:r>
              <a:rPr err="1"/>
              <a:t>frase</a:t>
            </a:r>
            <a:r>
              <a:t> de </a:t>
            </a:r>
            <a:r>
              <a:rPr err="1"/>
              <a:t>que</a:t>
            </a:r>
            <a:r>
              <a:t> </a:t>
            </a:r>
            <a:r>
              <a:rPr err="1"/>
              <a:t>nunca</a:t>
            </a:r>
            <a:r>
              <a:t> </a:t>
            </a:r>
            <a:r>
              <a:rPr err="1"/>
              <a:t>houve</a:t>
            </a:r>
            <a:r>
              <a:t> tanto </a:t>
            </a:r>
            <a:r>
              <a:rPr err="1"/>
              <a:t>medicamento</a:t>
            </a:r>
            <a:r>
              <a:t> </a:t>
            </a:r>
            <a:r>
              <a:rPr err="1"/>
              <a:t>falsificado</a:t>
            </a:r>
            <a:r>
              <a:t> </a:t>
            </a:r>
            <a:r>
              <a:rPr err="1"/>
              <a:t>na</a:t>
            </a:r>
            <a:r>
              <a:t> </a:t>
            </a:r>
            <a:r>
              <a:rPr err="1"/>
              <a:t>história</a:t>
            </a:r>
            <a:r>
              <a:t>. O </a:t>
            </a:r>
            <a:r>
              <a:rPr err="1"/>
              <a:t>problema</a:t>
            </a:r>
            <a:r>
              <a:t> </a:t>
            </a:r>
            <a:r>
              <a:rPr err="1"/>
              <a:t>não</a:t>
            </a:r>
            <a:r>
              <a:t> é novo: </a:t>
            </a:r>
            <a:r>
              <a:rPr err="1"/>
              <a:t>estudo</a:t>
            </a:r>
            <a:r>
              <a:t> da PF de 2007 a 2010 (Revista de </a:t>
            </a:r>
            <a:r>
              <a:rPr err="1"/>
              <a:t>Saúde</a:t>
            </a:r>
            <a:r>
              <a:t> Pública, 2012, https://doaj.org/article/dfd7f9c0ddf74ba4bc5992b3d6c38fa4) </a:t>
            </a:r>
            <a:r>
              <a:rPr err="1"/>
              <a:t>já</a:t>
            </a:r>
            <a:r>
              <a:t> </a:t>
            </a:r>
            <a:r>
              <a:rPr err="1"/>
              <a:t>mostrava</a:t>
            </a:r>
            <a:r>
              <a:t> </a:t>
            </a:r>
            <a:r>
              <a:rPr err="1"/>
              <a:t>falsificados</a:t>
            </a:r>
            <a:r>
              <a:t>, </a:t>
            </a:r>
            <a:r>
              <a:rPr err="1"/>
              <a:t>na</a:t>
            </a:r>
            <a:r>
              <a:t> </a:t>
            </a:r>
            <a:r>
              <a:rPr err="1"/>
              <a:t>época</a:t>
            </a:r>
            <a:r>
              <a:t> </a:t>
            </a:r>
            <a:r>
              <a:rPr err="1"/>
              <a:t>sobretudo</a:t>
            </a:r>
            <a:r>
              <a:t> para </a:t>
            </a:r>
            <a:r>
              <a:rPr err="1"/>
              <a:t>disfunção</a:t>
            </a:r>
            <a:r>
              <a:t> </a:t>
            </a:r>
            <a:r>
              <a:rPr err="1"/>
              <a:t>erétil</a:t>
            </a:r>
            <a:r>
              <a:t>. A </a:t>
            </a:r>
            <a:r>
              <a:rPr err="1"/>
              <a:t>manipulação</a:t>
            </a:r>
            <a:r>
              <a:t> segue </a:t>
            </a:r>
            <a:r>
              <a:rPr err="1"/>
              <a:t>permitida</a:t>
            </a:r>
            <a:r>
              <a:t> </a:t>
            </a:r>
            <a:r>
              <a:rPr err="1"/>
              <a:t>em</a:t>
            </a:r>
            <a:r>
              <a:t> </a:t>
            </a:r>
            <a:r>
              <a:rPr err="1"/>
              <a:t>caráter</a:t>
            </a:r>
            <a:r>
              <a:t> </a:t>
            </a:r>
            <a:r>
              <a:rPr err="1"/>
              <a:t>excepcional</a:t>
            </a:r>
            <a:r>
              <a:t> e </a:t>
            </a:r>
            <a:r>
              <a:rPr err="1"/>
              <a:t>regulado</a:t>
            </a:r>
            <a:r>
              <a:t>: tirzepatida </a:t>
            </a:r>
            <a:r>
              <a:rPr err="1"/>
              <a:t>sintética</a:t>
            </a:r>
            <a:r>
              <a:t> </a:t>
            </a:r>
            <a:r>
              <a:rPr err="1"/>
              <a:t>pode</a:t>
            </a:r>
            <a:r>
              <a:t>, </a:t>
            </a:r>
            <a:r>
              <a:rPr err="1"/>
              <a:t>semaglutida</a:t>
            </a:r>
            <a:r>
              <a:t> </a:t>
            </a:r>
            <a:r>
              <a:rPr err="1"/>
              <a:t>biológica</a:t>
            </a:r>
            <a:r>
              <a:t> </a:t>
            </a:r>
            <a:r>
              <a:rPr err="1"/>
              <a:t>não</a:t>
            </a:r>
            <a:r>
              <a:t>. A </a:t>
            </a:r>
            <a:r>
              <a:rPr err="1"/>
              <a:t>Sociedade</a:t>
            </a:r>
            <a:r>
              <a:t> Brasileira de </a:t>
            </a:r>
            <a:r>
              <a:rPr err="1"/>
              <a:t>Endocrinologia</a:t>
            </a:r>
            <a:r>
              <a:t> </a:t>
            </a:r>
            <a:r>
              <a:rPr err="1"/>
              <a:t>pediu</a:t>
            </a:r>
            <a:r>
              <a:t> </a:t>
            </a:r>
            <a:r>
              <a:rPr err="1"/>
              <a:t>estender</a:t>
            </a:r>
            <a:r>
              <a:t> o veto à tirzepatida.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59DBA2-861B-9549-22C6-1CD8D13CA2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0038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idx="100" hasCustomPrompt="1"/>
          </p:nvPr>
        </p:nvSpPr>
        <p:spPr>
          <a:xfrm>
            <a:off x="11521440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r">
              <a:buNone/>
              <a:defRPr lang="en-US" sz="850" dirty="0">
                <a:solidFill>
                  <a:srgbClr val="9AA7B8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r">
              <a:buNone/>
            </a:pPr>
            <a:endParaRPr lang="en-US" sz="85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44" b="0" i="0">
                <a:solidFill>
                  <a:srgbClr val="283353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67279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mailto:walker.lahmann@eurofarma.com" TargetMode="Externa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object 34"/>
          <p:cNvGrpSpPr/>
          <p:nvPr/>
        </p:nvGrpSpPr>
        <p:grpSpPr>
          <a:xfrm>
            <a:off x="314771" y="3133815"/>
            <a:ext cx="11251465" cy="140135"/>
            <a:chOff x="683759" y="7111040"/>
            <a:chExt cx="7581265" cy="136525"/>
          </a:xfrm>
        </p:grpSpPr>
        <p:sp>
          <p:nvSpPr>
            <p:cNvPr id="35" name="object 35"/>
            <p:cNvSpPr/>
            <p:nvPr/>
          </p:nvSpPr>
          <p:spPr>
            <a:xfrm>
              <a:off x="683759" y="7179101"/>
              <a:ext cx="2491105" cy="0"/>
            </a:xfrm>
            <a:custGeom>
              <a:avLst/>
              <a:gdLst/>
              <a:ahLst/>
              <a:cxnLst/>
              <a:rect l="l" t="t" r="r" b="b"/>
              <a:pathLst>
                <a:path w="2491105">
                  <a:moveTo>
                    <a:pt x="0" y="0"/>
                  </a:moveTo>
                  <a:lnTo>
                    <a:pt x="2490561" y="0"/>
                  </a:lnTo>
                </a:path>
              </a:pathLst>
            </a:custGeom>
            <a:ln w="20941">
              <a:solidFill>
                <a:srgbClr val="004187"/>
              </a:solidFill>
            </a:ln>
          </p:spPr>
          <p:txBody>
            <a:bodyPr wrap="square" lIns="0" tIns="0" rIns="0" bIns="0" rtlCol="0"/>
            <a:lstStyle/>
            <a:p>
              <a:endParaRPr lang="pt-BR" sz="1092" noProof="0"/>
            </a:p>
          </p:txBody>
        </p:sp>
        <p:sp>
          <p:nvSpPr>
            <p:cNvPr id="36" name="object 36"/>
            <p:cNvSpPr/>
            <p:nvPr/>
          </p:nvSpPr>
          <p:spPr>
            <a:xfrm>
              <a:off x="3174321" y="7111040"/>
              <a:ext cx="5090795" cy="136525"/>
            </a:xfrm>
            <a:custGeom>
              <a:avLst/>
              <a:gdLst/>
              <a:ahLst/>
              <a:cxnLst/>
              <a:rect l="l" t="t" r="r" b="b"/>
              <a:pathLst>
                <a:path w="5090795" h="136525">
                  <a:moveTo>
                    <a:pt x="0" y="136121"/>
                  </a:moveTo>
                  <a:lnTo>
                    <a:pt x="5090358" y="136121"/>
                  </a:lnTo>
                  <a:lnTo>
                    <a:pt x="5090358" y="0"/>
                  </a:lnTo>
                  <a:lnTo>
                    <a:pt x="0" y="0"/>
                  </a:lnTo>
                  <a:lnTo>
                    <a:pt x="0" y="136121"/>
                  </a:lnTo>
                  <a:close/>
                </a:path>
              </a:pathLst>
            </a:custGeom>
            <a:solidFill>
              <a:srgbClr val="FFED00"/>
            </a:solidFill>
          </p:spPr>
          <p:txBody>
            <a:bodyPr wrap="square" lIns="0" tIns="0" rIns="0" bIns="0" rtlCol="0"/>
            <a:lstStyle/>
            <a:p>
              <a:endParaRPr lang="pt-BR" sz="1092" noProof="0"/>
            </a:p>
          </p:txBody>
        </p:sp>
      </p:grpSp>
      <p:sp>
        <p:nvSpPr>
          <p:cNvPr id="5" name="CaixaDeTexto 4">
            <a:extLst>
              <a:ext uri="{FF2B5EF4-FFF2-40B4-BE49-F238E27FC236}">
                <a16:creationId xmlns:a16="http://schemas.microsoft.com/office/drawing/2014/main" id="{38D90643-5891-F18A-8066-07485384CF04}"/>
              </a:ext>
            </a:extLst>
          </p:cNvPr>
          <p:cNvSpPr txBox="1"/>
          <p:nvPr/>
        </p:nvSpPr>
        <p:spPr>
          <a:xfrm>
            <a:off x="625765" y="1584737"/>
            <a:ext cx="11040897" cy="1585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51" b="1" noProof="0">
                <a:latin typeface="Arial" panose="020B0604020202020204" pitchFamily="34" charset="0"/>
                <a:cs typeface="Arial" panose="020B0604020202020204" pitchFamily="34" charset="0"/>
              </a:rPr>
              <a:t>Perspectivas de futuro </a:t>
            </a:r>
            <a:br>
              <a:rPr lang="pt-BR" sz="4851" b="1" noProof="0">
                <a:solidFill>
                  <a:srgbClr val="009FE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4851" b="1" noProof="0">
                <a:solidFill>
                  <a:srgbClr val="009F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 indústria farmacêutica brasileira</a:t>
            </a:r>
            <a:endParaRPr lang="pt-BR" sz="4851" b="1" noProof="0">
              <a:solidFill>
                <a:srgbClr val="04B2E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395C7AB-45CE-CCCD-FBA2-4F2DFCD4A3BB}"/>
              </a:ext>
            </a:extLst>
          </p:cNvPr>
          <p:cNvSpPr txBox="1"/>
          <p:nvPr/>
        </p:nvSpPr>
        <p:spPr>
          <a:xfrm>
            <a:off x="168567" y="5687331"/>
            <a:ext cx="66980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noProof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Walker </a:t>
            </a:r>
            <a:r>
              <a:rPr lang="pt-BR" sz="2000" b="1" noProof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Lahmann</a:t>
            </a:r>
            <a:endParaRPr lang="pt-BR" sz="2000" b="1" noProof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0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Julia Palma</a:t>
            </a:r>
          </a:p>
          <a:p>
            <a:r>
              <a:rPr lang="pt-BR" sz="2000" b="1" noProof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Leonardo Pinas</a:t>
            </a:r>
          </a:p>
        </p:txBody>
      </p:sp>
      <p:pic>
        <p:nvPicPr>
          <p:cNvPr id="2" name="Imagem 1" descr="Fale Conosco - Eurofarma">
            <a:extLst>
              <a:ext uri="{FF2B5EF4-FFF2-40B4-BE49-F238E27FC236}">
                <a16:creationId xmlns:a16="http://schemas.microsoft.com/office/drawing/2014/main" id="{089CDCB6-71AF-AB7F-6A98-6DE7B84366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1700" y="5124467"/>
            <a:ext cx="2600300" cy="173353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E5B67E-626A-D4D7-2637-211672FFC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noProof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1" name="Text 0">
            <a:extLst>
              <a:ext uri="{FF2B5EF4-FFF2-40B4-BE49-F238E27FC236}">
                <a16:creationId xmlns:a16="http://schemas.microsoft.com/office/drawing/2014/main" id="{A467B7CB-4564-A0E1-F9C3-8E22E0CC72AA}"/>
              </a:ext>
            </a:extLst>
          </p:cNvPr>
          <p:cNvSpPr/>
          <p:nvPr/>
        </p:nvSpPr>
        <p:spPr>
          <a:xfrm>
            <a:off x="365760" y="1828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Shape 1">
            <a:extLst>
              <a:ext uri="{FF2B5EF4-FFF2-40B4-BE49-F238E27FC236}">
                <a16:creationId xmlns:a16="http://schemas.microsoft.com/office/drawing/2014/main" id="{0836F3AA-BDD5-2BE4-AAF1-66C049738F39}"/>
              </a:ext>
            </a:extLst>
          </p:cNvPr>
          <p:cNvSpPr/>
          <p:nvPr/>
        </p:nvSpPr>
        <p:spPr>
          <a:xfrm>
            <a:off x="701040" y="1463040"/>
            <a:ext cx="2926080" cy="1280160"/>
          </a:xfrm>
          <a:prstGeom prst="roundRect">
            <a:avLst/>
          </a:prstGeom>
          <a:solidFill>
            <a:schemeClr val="bg2"/>
          </a:solidFill>
          <a:ln w="12700">
            <a:solidFill>
              <a:srgbClr val="7FA6C9"/>
            </a:solidFill>
            <a:prstDash val="solid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 2">
            <a:extLst>
              <a:ext uri="{FF2B5EF4-FFF2-40B4-BE49-F238E27FC236}">
                <a16:creationId xmlns:a16="http://schemas.microsoft.com/office/drawing/2014/main" id="{0C639E61-7F17-3991-8B02-BF25BD5439E1}"/>
              </a:ext>
            </a:extLst>
          </p:cNvPr>
          <p:cNvSpPr/>
          <p:nvPr/>
        </p:nvSpPr>
        <p:spPr>
          <a:xfrm>
            <a:off x="792480" y="1591056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0" cap="none" spc="0" normalizeH="0" baseline="0" noProof="0">
                <a:ln>
                  <a:noFill/>
                </a:ln>
                <a:solidFill>
                  <a:srgbClr val="123B5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Demografia</a:t>
            </a:r>
            <a:endParaRPr kumimoji="0" lang="pt-BR" sz="16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 3">
            <a:extLst>
              <a:ext uri="{FF2B5EF4-FFF2-40B4-BE49-F238E27FC236}">
                <a16:creationId xmlns:a16="http://schemas.microsoft.com/office/drawing/2014/main" id="{786E2B91-8954-AA0A-FC48-014633418299}"/>
              </a:ext>
            </a:extLst>
          </p:cNvPr>
          <p:cNvSpPr/>
          <p:nvPr/>
        </p:nvSpPr>
        <p:spPr>
          <a:xfrm>
            <a:off x="838200" y="1883664"/>
            <a:ext cx="26517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Envelhecimento populacional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Doenças crônicas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Longevidade</a:t>
            </a:r>
          </a:p>
        </p:txBody>
      </p:sp>
      <p:sp>
        <p:nvSpPr>
          <p:cNvPr id="55" name="Shape 4">
            <a:extLst>
              <a:ext uri="{FF2B5EF4-FFF2-40B4-BE49-F238E27FC236}">
                <a16:creationId xmlns:a16="http://schemas.microsoft.com/office/drawing/2014/main" id="{E434C891-DA53-F742-7810-7BBB24E3678B}"/>
              </a:ext>
            </a:extLst>
          </p:cNvPr>
          <p:cNvSpPr/>
          <p:nvPr/>
        </p:nvSpPr>
        <p:spPr>
          <a:xfrm>
            <a:off x="4632960" y="1463040"/>
            <a:ext cx="2926080" cy="1280160"/>
          </a:xfrm>
          <a:prstGeom prst="roundRect">
            <a:avLst/>
          </a:prstGeom>
          <a:solidFill>
            <a:schemeClr val="bg2"/>
          </a:solidFill>
          <a:ln w="12700">
            <a:solidFill>
              <a:srgbClr val="7FA6C9"/>
            </a:solidFill>
            <a:prstDash val="solid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 5">
            <a:extLst>
              <a:ext uri="{FF2B5EF4-FFF2-40B4-BE49-F238E27FC236}">
                <a16:creationId xmlns:a16="http://schemas.microsoft.com/office/drawing/2014/main" id="{3503A47A-D8D7-C97A-0EA3-4BFA7F5B55D5}"/>
              </a:ext>
            </a:extLst>
          </p:cNvPr>
          <p:cNvSpPr/>
          <p:nvPr/>
        </p:nvSpPr>
        <p:spPr>
          <a:xfrm>
            <a:off x="4724400" y="1600200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0" cap="none" spc="0" normalizeH="0" baseline="0" noProof="0">
                <a:ln>
                  <a:noFill/>
                </a:ln>
                <a:solidFill>
                  <a:srgbClr val="123B5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Inovação</a:t>
            </a:r>
            <a:endParaRPr kumimoji="0" lang="pt-BR" sz="16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 6">
            <a:extLst>
              <a:ext uri="{FF2B5EF4-FFF2-40B4-BE49-F238E27FC236}">
                <a16:creationId xmlns:a16="http://schemas.microsoft.com/office/drawing/2014/main" id="{BE9AE234-BA22-3F6D-BD11-0EE699FF4C97}"/>
              </a:ext>
            </a:extLst>
          </p:cNvPr>
          <p:cNvSpPr/>
          <p:nvPr/>
        </p:nvSpPr>
        <p:spPr>
          <a:xfrm>
            <a:off x="4770120" y="1892808"/>
            <a:ext cx="26517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IA e dados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Biológicos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Terapias avançadas</a:t>
            </a:r>
          </a:p>
        </p:txBody>
      </p:sp>
      <p:sp>
        <p:nvSpPr>
          <p:cNvPr id="58" name="Shape 7">
            <a:extLst>
              <a:ext uri="{FF2B5EF4-FFF2-40B4-BE49-F238E27FC236}">
                <a16:creationId xmlns:a16="http://schemas.microsoft.com/office/drawing/2014/main" id="{4B69E143-6146-9338-4B3C-6ECA6B4D4FE9}"/>
              </a:ext>
            </a:extLst>
          </p:cNvPr>
          <p:cNvSpPr/>
          <p:nvPr/>
        </p:nvSpPr>
        <p:spPr>
          <a:xfrm>
            <a:off x="8564880" y="1463040"/>
            <a:ext cx="2926080" cy="1280160"/>
          </a:xfrm>
          <a:prstGeom prst="roundRect">
            <a:avLst/>
          </a:prstGeom>
          <a:solidFill>
            <a:schemeClr val="bg2"/>
          </a:solidFill>
          <a:ln w="12700">
            <a:solidFill>
              <a:srgbClr val="7FA6C9"/>
            </a:solidFill>
            <a:prstDash val="solid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 8">
            <a:extLst>
              <a:ext uri="{FF2B5EF4-FFF2-40B4-BE49-F238E27FC236}">
                <a16:creationId xmlns:a16="http://schemas.microsoft.com/office/drawing/2014/main" id="{3FC22006-6A65-6648-FB55-B82CEA965F4B}"/>
              </a:ext>
            </a:extLst>
          </p:cNvPr>
          <p:cNvSpPr/>
          <p:nvPr/>
        </p:nvSpPr>
        <p:spPr>
          <a:xfrm>
            <a:off x="8656320" y="1619735"/>
            <a:ext cx="2743200" cy="20781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0" cap="none" spc="0" normalizeH="0" baseline="0" noProof="0">
                <a:ln>
                  <a:noFill/>
                </a:ln>
                <a:solidFill>
                  <a:srgbClr val="123B5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Geopolítica</a:t>
            </a:r>
            <a:endParaRPr kumimoji="0" lang="pt-BR" sz="16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Text 9">
            <a:extLst>
              <a:ext uri="{FF2B5EF4-FFF2-40B4-BE49-F238E27FC236}">
                <a16:creationId xmlns:a16="http://schemas.microsoft.com/office/drawing/2014/main" id="{CB6273EE-4988-B46D-55F1-D7329A875977}"/>
              </a:ext>
            </a:extLst>
          </p:cNvPr>
          <p:cNvSpPr/>
          <p:nvPr/>
        </p:nvSpPr>
        <p:spPr>
          <a:xfrm>
            <a:off x="8702040" y="1935203"/>
            <a:ext cx="2651760" cy="66501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Produção local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Cadeias globais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400" kern="0" noProof="0">
                <a:latin typeface="Arial" panose="020B0604020202020204" pitchFamily="34" charset="0"/>
                <a:cs typeface="Arial" panose="020B0604020202020204" pitchFamily="34" charset="0"/>
              </a:rPr>
              <a:t>Segurança sanitária</a:t>
            </a:r>
            <a:endParaRPr kumimoji="0" lang="pt-BR" sz="14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Shape 10">
            <a:extLst>
              <a:ext uri="{FF2B5EF4-FFF2-40B4-BE49-F238E27FC236}">
                <a16:creationId xmlns:a16="http://schemas.microsoft.com/office/drawing/2014/main" id="{B089FA4B-6A0E-0493-5777-0AB7EBF339D7}"/>
              </a:ext>
            </a:extLst>
          </p:cNvPr>
          <p:cNvSpPr/>
          <p:nvPr/>
        </p:nvSpPr>
        <p:spPr>
          <a:xfrm>
            <a:off x="701040" y="5120640"/>
            <a:ext cx="2926080" cy="1280160"/>
          </a:xfrm>
          <a:prstGeom prst="roundRect">
            <a:avLst/>
          </a:prstGeom>
          <a:solidFill>
            <a:schemeClr val="bg2"/>
          </a:solidFill>
          <a:ln w="12700">
            <a:solidFill>
              <a:srgbClr val="7FA6C9"/>
            </a:solidFill>
            <a:prstDash val="solid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Text 11">
            <a:extLst>
              <a:ext uri="{FF2B5EF4-FFF2-40B4-BE49-F238E27FC236}">
                <a16:creationId xmlns:a16="http://schemas.microsoft.com/office/drawing/2014/main" id="{5322C990-F5FC-87E1-741D-21F2B05A5D7B}"/>
              </a:ext>
            </a:extLst>
          </p:cNvPr>
          <p:cNvSpPr/>
          <p:nvPr/>
        </p:nvSpPr>
        <p:spPr>
          <a:xfrm>
            <a:off x="792480" y="5248656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0" cap="none" spc="0" normalizeH="0" baseline="0" noProof="0">
                <a:ln>
                  <a:noFill/>
                </a:ln>
                <a:solidFill>
                  <a:srgbClr val="123B5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Acesso</a:t>
            </a:r>
            <a:endParaRPr kumimoji="0" lang="pt-BR" sz="16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Text 12">
            <a:extLst>
              <a:ext uri="{FF2B5EF4-FFF2-40B4-BE49-F238E27FC236}">
                <a16:creationId xmlns:a16="http://schemas.microsoft.com/office/drawing/2014/main" id="{0C4A21C2-6F63-9AB5-CB32-CC2A476AA667}"/>
              </a:ext>
            </a:extLst>
          </p:cNvPr>
          <p:cNvSpPr/>
          <p:nvPr/>
        </p:nvSpPr>
        <p:spPr>
          <a:xfrm>
            <a:off x="838200" y="5541264"/>
            <a:ext cx="26517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Pressão por custos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Valor em saúde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Sustentabilidade</a:t>
            </a:r>
          </a:p>
        </p:txBody>
      </p:sp>
      <p:sp>
        <p:nvSpPr>
          <p:cNvPr id="64" name="Shape 13">
            <a:extLst>
              <a:ext uri="{FF2B5EF4-FFF2-40B4-BE49-F238E27FC236}">
                <a16:creationId xmlns:a16="http://schemas.microsoft.com/office/drawing/2014/main" id="{D50F48C4-8A8A-A897-9C7D-5854914EDA24}"/>
              </a:ext>
            </a:extLst>
          </p:cNvPr>
          <p:cNvSpPr/>
          <p:nvPr/>
        </p:nvSpPr>
        <p:spPr>
          <a:xfrm>
            <a:off x="4632960" y="5120640"/>
            <a:ext cx="2926080" cy="1280160"/>
          </a:xfrm>
          <a:prstGeom prst="roundRect">
            <a:avLst/>
          </a:prstGeom>
          <a:solidFill>
            <a:schemeClr val="bg2"/>
          </a:solidFill>
          <a:ln w="12700">
            <a:solidFill>
              <a:srgbClr val="7FA6C9"/>
            </a:solidFill>
            <a:prstDash val="solid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Text 14">
            <a:extLst>
              <a:ext uri="{FF2B5EF4-FFF2-40B4-BE49-F238E27FC236}">
                <a16:creationId xmlns:a16="http://schemas.microsoft.com/office/drawing/2014/main" id="{B2207F10-6E51-0073-686D-B61A1483599A}"/>
              </a:ext>
            </a:extLst>
          </p:cNvPr>
          <p:cNvSpPr/>
          <p:nvPr/>
        </p:nvSpPr>
        <p:spPr>
          <a:xfrm>
            <a:off x="4724400" y="5248656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0" cap="none" spc="0" normalizeH="0" baseline="0" noProof="0">
                <a:ln>
                  <a:noFill/>
                </a:ln>
                <a:solidFill>
                  <a:srgbClr val="123B5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Digitalização</a:t>
            </a:r>
            <a:endParaRPr kumimoji="0" lang="pt-BR" sz="16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Text 15">
            <a:extLst>
              <a:ext uri="{FF2B5EF4-FFF2-40B4-BE49-F238E27FC236}">
                <a16:creationId xmlns:a16="http://schemas.microsoft.com/office/drawing/2014/main" id="{02FC2220-397C-214A-A723-85CB743F0AC3}"/>
              </a:ext>
            </a:extLst>
          </p:cNvPr>
          <p:cNvSpPr/>
          <p:nvPr/>
        </p:nvSpPr>
        <p:spPr>
          <a:xfrm>
            <a:off x="4770120" y="5541264"/>
            <a:ext cx="26517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Telemedicina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E-commerce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Dados</a:t>
            </a:r>
          </a:p>
        </p:txBody>
      </p:sp>
      <p:sp>
        <p:nvSpPr>
          <p:cNvPr id="67" name="Shape 16">
            <a:extLst>
              <a:ext uri="{FF2B5EF4-FFF2-40B4-BE49-F238E27FC236}">
                <a16:creationId xmlns:a16="http://schemas.microsoft.com/office/drawing/2014/main" id="{BAC98C96-5CB6-767E-062E-F5FE40DD8732}"/>
              </a:ext>
            </a:extLst>
          </p:cNvPr>
          <p:cNvSpPr/>
          <p:nvPr/>
        </p:nvSpPr>
        <p:spPr>
          <a:xfrm>
            <a:off x="8564880" y="5120640"/>
            <a:ext cx="2926080" cy="1280160"/>
          </a:xfrm>
          <a:prstGeom prst="roundRect">
            <a:avLst/>
          </a:prstGeom>
          <a:solidFill>
            <a:schemeClr val="bg2"/>
          </a:solidFill>
          <a:ln w="12700">
            <a:solidFill>
              <a:srgbClr val="7FA6C9"/>
            </a:solidFill>
            <a:prstDash val="solid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Text 17">
            <a:extLst>
              <a:ext uri="{FF2B5EF4-FFF2-40B4-BE49-F238E27FC236}">
                <a16:creationId xmlns:a16="http://schemas.microsoft.com/office/drawing/2014/main" id="{CE196D57-02F0-E974-EFA5-048DCBDFD507}"/>
              </a:ext>
            </a:extLst>
          </p:cNvPr>
          <p:cNvSpPr/>
          <p:nvPr/>
        </p:nvSpPr>
        <p:spPr>
          <a:xfrm>
            <a:off x="8656320" y="5248656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0" cap="none" spc="0" normalizeH="0" baseline="0" noProof="0">
                <a:ln>
                  <a:noFill/>
                </a:ln>
                <a:solidFill>
                  <a:srgbClr val="123B5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Paciente</a:t>
            </a:r>
            <a:endParaRPr kumimoji="0" lang="pt-BR" sz="16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Text 18">
            <a:extLst>
              <a:ext uri="{FF2B5EF4-FFF2-40B4-BE49-F238E27FC236}">
                <a16:creationId xmlns:a16="http://schemas.microsoft.com/office/drawing/2014/main" id="{B4779357-1E5E-2C23-0EC1-68391291D0E4}"/>
              </a:ext>
            </a:extLst>
          </p:cNvPr>
          <p:cNvSpPr/>
          <p:nvPr/>
        </p:nvSpPr>
        <p:spPr>
          <a:xfrm>
            <a:off x="8702040" y="5541264"/>
            <a:ext cx="26517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Mais informação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Autocuidado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Conveniência</a:t>
            </a:r>
          </a:p>
        </p:txBody>
      </p:sp>
      <p:sp>
        <p:nvSpPr>
          <p:cNvPr id="70" name="Shape 19">
            <a:extLst>
              <a:ext uri="{FF2B5EF4-FFF2-40B4-BE49-F238E27FC236}">
                <a16:creationId xmlns:a16="http://schemas.microsoft.com/office/drawing/2014/main" id="{CD36395B-9D7A-C48D-209C-F0626FF6EDA8}"/>
              </a:ext>
            </a:extLst>
          </p:cNvPr>
          <p:cNvSpPr/>
          <p:nvPr/>
        </p:nvSpPr>
        <p:spPr>
          <a:xfrm>
            <a:off x="3992880" y="3246120"/>
            <a:ext cx="4572000" cy="1280160"/>
          </a:xfrm>
          <a:prstGeom prst="roundRect">
            <a:avLst/>
          </a:prstGeom>
          <a:solidFill>
            <a:srgbClr val="123B5D"/>
          </a:solidFill>
          <a:ln w="12700">
            <a:solidFill>
              <a:srgbClr val="123B5D"/>
            </a:solidFill>
            <a:prstDash val="solid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Text 20">
            <a:extLst>
              <a:ext uri="{FF2B5EF4-FFF2-40B4-BE49-F238E27FC236}">
                <a16:creationId xmlns:a16="http://schemas.microsoft.com/office/drawing/2014/main" id="{660BBDD1-2F80-8781-EC01-95B4C2B4D387}"/>
              </a:ext>
            </a:extLst>
          </p:cNvPr>
          <p:cNvSpPr/>
          <p:nvPr/>
        </p:nvSpPr>
        <p:spPr>
          <a:xfrm>
            <a:off x="4130040" y="3520440"/>
            <a:ext cx="4297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NOVA REALIDADE DA</a:t>
            </a:r>
            <a:endParaRPr kumimoji="0" lang="pt-BR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INDÚSTRIA FARMACÊUTICA</a:t>
            </a:r>
            <a:endParaRPr kumimoji="0" lang="pt-BR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Text 21">
            <a:extLst>
              <a:ext uri="{FF2B5EF4-FFF2-40B4-BE49-F238E27FC236}">
                <a16:creationId xmlns:a16="http://schemas.microsoft.com/office/drawing/2014/main" id="{B3B15D57-173B-22B9-F469-033583A25D49}"/>
              </a:ext>
            </a:extLst>
          </p:cNvPr>
          <p:cNvSpPr/>
          <p:nvPr/>
        </p:nvSpPr>
        <p:spPr>
          <a:xfrm>
            <a:off x="4221480" y="4069080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Maior demanda por inovação, acesso, eficiência e escala</a:t>
            </a:r>
            <a:endParaRPr kumimoji="0" lang="pt-BR" sz="1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Shape 0">
            <a:extLst>
              <a:ext uri="{FF2B5EF4-FFF2-40B4-BE49-F238E27FC236}">
                <a16:creationId xmlns:a16="http://schemas.microsoft.com/office/drawing/2014/main" id="{9FAA26AE-C426-499A-2325-1C094F688482}"/>
              </a:ext>
            </a:extLst>
          </p:cNvPr>
          <p:cNvSpPr/>
          <p:nvPr/>
        </p:nvSpPr>
        <p:spPr>
          <a:xfrm>
            <a:off x="548640" y="329184"/>
            <a:ext cx="64008" cy="841248"/>
          </a:xfrm>
          <a:prstGeom prst="rect">
            <a:avLst/>
          </a:prstGeom>
          <a:solidFill>
            <a:srgbClr val="FFED00"/>
          </a:solidFill>
          <a:ln/>
        </p:spPr>
        <p:txBody>
          <a:bodyPr/>
          <a:lstStyle/>
          <a:p>
            <a:endParaRPr lang="pt-BR" noProof="0"/>
          </a:p>
        </p:txBody>
      </p:sp>
      <p:sp>
        <p:nvSpPr>
          <p:cNvPr id="77" name="Text 1">
            <a:extLst>
              <a:ext uri="{FF2B5EF4-FFF2-40B4-BE49-F238E27FC236}">
                <a16:creationId xmlns:a16="http://schemas.microsoft.com/office/drawing/2014/main" id="{ECEB9431-87B2-5B2A-AE99-A9CE0708A91C}"/>
              </a:ext>
            </a:extLst>
          </p:cNvPr>
          <p:cNvSpPr txBox="1"/>
          <p:nvPr/>
        </p:nvSpPr>
        <p:spPr>
          <a:xfrm>
            <a:off x="777240" y="267208"/>
            <a:ext cx="90525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2200" b="1" noProof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</a:p>
        </p:txBody>
      </p:sp>
      <p:sp>
        <p:nvSpPr>
          <p:cNvPr id="79" name="Text 2">
            <a:extLst>
              <a:ext uri="{FF2B5EF4-FFF2-40B4-BE49-F238E27FC236}">
                <a16:creationId xmlns:a16="http://schemas.microsoft.com/office/drawing/2014/main" id="{ABDF44F4-FB9C-3739-758B-9442A53AE5D8}"/>
              </a:ext>
            </a:extLst>
          </p:cNvPr>
          <p:cNvSpPr txBox="1"/>
          <p:nvPr/>
        </p:nvSpPr>
        <p:spPr>
          <a:xfrm>
            <a:off x="777239" y="713232"/>
            <a:ext cx="9971273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pt-BR" sz="2200" b="1" noProof="0" dirty="0">
                <a:solidFill>
                  <a:schemeClr val="accent1"/>
                </a:solidFill>
                <a:latin typeface="Arial" pitchFamily="34" charset="0"/>
                <a:cs typeface="Arial" pitchFamily="34" charset="-120"/>
              </a:rPr>
              <a:t>Transformações que estão redefinindo a indústria farmacêutica</a:t>
            </a:r>
          </a:p>
        </p:txBody>
      </p:sp>
    </p:spTree>
    <p:extLst>
      <p:ext uri="{BB962C8B-B14F-4D97-AF65-F5344CB8AC3E}">
        <p14:creationId xmlns:p14="http://schemas.microsoft.com/office/powerpoint/2010/main" val="1729843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6CAE79-B2B9-D05A-9841-2F63AC92E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919E9C-BAAB-79A3-7034-1A5EEAEE6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noProof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1" name="Text 0">
            <a:extLst>
              <a:ext uri="{FF2B5EF4-FFF2-40B4-BE49-F238E27FC236}">
                <a16:creationId xmlns:a16="http://schemas.microsoft.com/office/drawing/2014/main" id="{E957E112-FB64-25AD-87A0-FE2BE0EC71D5}"/>
              </a:ext>
            </a:extLst>
          </p:cNvPr>
          <p:cNvSpPr/>
          <p:nvPr/>
        </p:nvSpPr>
        <p:spPr>
          <a:xfrm>
            <a:off x="365760" y="1828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Shape 0">
            <a:extLst>
              <a:ext uri="{FF2B5EF4-FFF2-40B4-BE49-F238E27FC236}">
                <a16:creationId xmlns:a16="http://schemas.microsoft.com/office/drawing/2014/main" id="{4139A731-B3C0-D133-5BF8-143A4DE122F4}"/>
              </a:ext>
            </a:extLst>
          </p:cNvPr>
          <p:cNvSpPr/>
          <p:nvPr/>
        </p:nvSpPr>
        <p:spPr>
          <a:xfrm>
            <a:off x="548640" y="329184"/>
            <a:ext cx="64008" cy="841248"/>
          </a:xfrm>
          <a:prstGeom prst="rect">
            <a:avLst/>
          </a:prstGeom>
          <a:solidFill>
            <a:srgbClr val="FFED00"/>
          </a:solidFill>
          <a:ln/>
        </p:spPr>
        <p:txBody>
          <a:bodyPr/>
          <a:lstStyle/>
          <a:p>
            <a:endParaRPr lang="pt-BR" noProof="0"/>
          </a:p>
        </p:txBody>
      </p:sp>
      <p:sp>
        <p:nvSpPr>
          <p:cNvPr id="77" name="Text 1">
            <a:extLst>
              <a:ext uri="{FF2B5EF4-FFF2-40B4-BE49-F238E27FC236}">
                <a16:creationId xmlns:a16="http://schemas.microsoft.com/office/drawing/2014/main" id="{B24BA414-72CA-70B2-0BDB-731A328AFA2E}"/>
              </a:ext>
            </a:extLst>
          </p:cNvPr>
          <p:cNvSpPr txBox="1"/>
          <p:nvPr/>
        </p:nvSpPr>
        <p:spPr>
          <a:xfrm>
            <a:off x="777239" y="523133"/>
            <a:ext cx="90525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pt-BR" sz="2200" b="1">
                <a:latin typeface="Arial" pitchFamily="34" charset="0"/>
                <a:cs typeface="Arial" pitchFamily="34" charset="-120"/>
              </a:rPr>
              <a:t>5 grandes tendências</a:t>
            </a:r>
          </a:p>
        </p:txBody>
      </p:sp>
      <p:sp>
        <p:nvSpPr>
          <p:cNvPr id="79" name="Text 2">
            <a:extLst>
              <a:ext uri="{FF2B5EF4-FFF2-40B4-BE49-F238E27FC236}">
                <a16:creationId xmlns:a16="http://schemas.microsoft.com/office/drawing/2014/main" id="{8BA64538-8795-EA57-6BA6-6ED21558B22D}"/>
              </a:ext>
            </a:extLst>
          </p:cNvPr>
          <p:cNvSpPr txBox="1"/>
          <p:nvPr/>
        </p:nvSpPr>
        <p:spPr>
          <a:xfrm>
            <a:off x="777239" y="713232"/>
            <a:ext cx="9971273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endParaRPr lang="pt-BR" sz="2200" b="1" noProof="0">
              <a:solidFill>
                <a:schemeClr val="accent1"/>
              </a:solidFill>
              <a:latin typeface="Arial" pitchFamily="34" charset="0"/>
              <a:cs typeface="Arial" pitchFamily="34" charset="-12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13104C2-B10B-3484-A474-D73D8F829491}"/>
              </a:ext>
            </a:extLst>
          </p:cNvPr>
          <p:cNvSpPr txBox="1"/>
          <p:nvPr/>
        </p:nvSpPr>
        <p:spPr>
          <a:xfrm>
            <a:off x="777239" y="1713298"/>
            <a:ext cx="3323346" cy="36710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200000"/>
              </a:lnSpc>
              <a:buAutoNum type="arabicPeriod"/>
            </a:pPr>
            <a:r>
              <a:rPr lang="pt-BR" sz="2400">
                <a:latin typeface="Arial" panose="020B0604020202020204" pitchFamily="34" charset="0"/>
                <a:cs typeface="Arial" panose="020B0604020202020204" pitchFamily="34" charset="0"/>
              </a:rPr>
              <a:t>Mercado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pt-BR" sz="2400">
                <a:latin typeface="Arial" panose="020B0604020202020204" pitchFamily="34" charset="0"/>
                <a:cs typeface="Arial" panose="020B0604020202020204" pitchFamily="34" charset="0"/>
              </a:rPr>
              <a:t>Inovação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pt-BR" sz="2400">
                <a:latin typeface="Arial" panose="020B0604020202020204" pitchFamily="34" charset="0"/>
                <a:cs typeface="Arial" panose="020B0604020202020204" pitchFamily="34" charset="0"/>
              </a:rPr>
              <a:t>Produção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pt-BR" sz="2400">
                <a:latin typeface="Arial" panose="020B0604020202020204" pitchFamily="34" charset="0"/>
                <a:cs typeface="Arial" panose="020B0604020202020204" pitchFamily="34" charset="0"/>
              </a:rPr>
              <a:t>Regulação e acesso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pt-BR" sz="2400">
                <a:latin typeface="Arial" panose="020B0604020202020204" pitchFamily="34" charset="0"/>
                <a:cs typeface="Arial" panose="020B0604020202020204" pitchFamily="34" charset="0"/>
              </a:rPr>
              <a:t>Canais de venda</a:t>
            </a:r>
          </a:p>
        </p:txBody>
      </p:sp>
    </p:spTree>
    <p:extLst>
      <p:ext uri="{BB962C8B-B14F-4D97-AF65-F5344CB8AC3E}">
        <p14:creationId xmlns:p14="http://schemas.microsoft.com/office/powerpoint/2010/main" val="15633498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4712AC-A600-F41F-9715-B3EAFD2862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25289D-0C4E-216E-C6A7-C5795C234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noProof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1" name="Text 0">
            <a:extLst>
              <a:ext uri="{FF2B5EF4-FFF2-40B4-BE49-F238E27FC236}">
                <a16:creationId xmlns:a16="http://schemas.microsoft.com/office/drawing/2014/main" id="{CC049082-273A-337B-2B59-5293ECFA5BFF}"/>
              </a:ext>
            </a:extLst>
          </p:cNvPr>
          <p:cNvSpPr/>
          <p:nvPr/>
        </p:nvSpPr>
        <p:spPr>
          <a:xfrm>
            <a:off x="365760" y="1828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Shape 0">
            <a:extLst>
              <a:ext uri="{FF2B5EF4-FFF2-40B4-BE49-F238E27FC236}">
                <a16:creationId xmlns:a16="http://schemas.microsoft.com/office/drawing/2014/main" id="{503FB994-079C-585D-9AED-7AE07C1B6B88}"/>
              </a:ext>
            </a:extLst>
          </p:cNvPr>
          <p:cNvSpPr/>
          <p:nvPr/>
        </p:nvSpPr>
        <p:spPr>
          <a:xfrm>
            <a:off x="548640" y="329184"/>
            <a:ext cx="64008" cy="841248"/>
          </a:xfrm>
          <a:prstGeom prst="rect">
            <a:avLst/>
          </a:prstGeom>
          <a:solidFill>
            <a:srgbClr val="FFED00"/>
          </a:solidFill>
          <a:ln/>
        </p:spPr>
        <p:txBody>
          <a:bodyPr/>
          <a:lstStyle/>
          <a:p>
            <a:endParaRPr lang="pt-BR" noProof="0"/>
          </a:p>
        </p:txBody>
      </p:sp>
      <p:sp>
        <p:nvSpPr>
          <p:cNvPr id="77" name="Text 1">
            <a:extLst>
              <a:ext uri="{FF2B5EF4-FFF2-40B4-BE49-F238E27FC236}">
                <a16:creationId xmlns:a16="http://schemas.microsoft.com/office/drawing/2014/main" id="{0F13EB7B-E96B-0373-4F19-4E98A73E4C05}"/>
              </a:ext>
            </a:extLst>
          </p:cNvPr>
          <p:cNvSpPr txBox="1"/>
          <p:nvPr/>
        </p:nvSpPr>
        <p:spPr>
          <a:xfrm>
            <a:off x="777239" y="523133"/>
            <a:ext cx="90525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pt-BR" sz="2200" b="1">
                <a:latin typeface="Arial" pitchFamily="34" charset="0"/>
                <a:cs typeface="Arial" pitchFamily="34" charset="-120"/>
              </a:rPr>
              <a:t>5 grandes tendências</a:t>
            </a:r>
          </a:p>
        </p:txBody>
      </p:sp>
      <p:sp>
        <p:nvSpPr>
          <p:cNvPr id="79" name="Text 2">
            <a:extLst>
              <a:ext uri="{FF2B5EF4-FFF2-40B4-BE49-F238E27FC236}">
                <a16:creationId xmlns:a16="http://schemas.microsoft.com/office/drawing/2014/main" id="{6B7FF7B1-7C9E-ADBA-C972-9125E6D60643}"/>
              </a:ext>
            </a:extLst>
          </p:cNvPr>
          <p:cNvSpPr txBox="1"/>
          <p:nvPr/>
        </p:nvSpPr>
        <p:spPr>
          <a:xfrm>
            <a:off x="777239" y="713232"/>
            <a:ext cx="9971273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endParaRPr lang="pt-BR" sz="2200" b="1" noProof="0">
              <a:solidFill>
                <a:schemeClr val="accent1"/>
              </a:solidFill>
              <a:latin typeface="Arial" pitchFamily="34" charset="0"/>
              <a:cs typeface="Arial" pitchFamily="34" charset="-12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9193085-EECC-7260-CDB2-2DDF43EBC258}"/>
              </a:ext>
            </a:extLst>
          </p:cNvPr>
          <p:cNvSpPr txBox="1"/>
          <p:nvPr/>
        </p:nvSpPr>
        <p:spPr>
          <a:xfrm>
            <a:off x="777239" y="1713298"/>
            <a:ext cx="3323346" cy="36710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200000"/>
              </a:lnSpc>
              <a:buAutoNum type="arabicPeriod"/>
            </a:pPr>
            <a:r>
              <a:rPr lang="pt-BR" sz="2400">
                <a:latin typeface="Arial" panose="020B0604020202020204" pitchFamily="34" charset="0"/>
                <a:cs typeface="Arial" panose="020B0604020202020204" pitchFamily="34" charset="0"/>
              </a:rPr>
              <a:t>Mercado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pt-BR" sz="240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Inovação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pt-BR" sz="240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Produção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pt-BR" sz="240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Regulação e acesso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pt-BR" sz="240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Canais de venda</a:t>
            </a:r>
          </a:p>
        </p:txBody>
      </p:sp>
    </p:spTree>
    <p:extLst>
      <p:ext uri="{BB962C8B-B14F-4D97-AF65-F5344CB8AC3E}">
        <p14:creationId xmlns:p14="http://schemas.microsoft.com/office/powerpoint/2010/main" val="16588003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29184"/>
            <a:ext cx="64008" cy="841248"/>
          </a:xfrm>
          <a:prstGeom prst="rect">
            <a:avLst/>
          </a:prstGeom>
          <a:solidFill>
            <a:srgbClr val="FFED00"/>
          </a:solidFill>
          <a:ln/>
        </p:spPr>
        <p:txBody>
          <a:bodyPr/>
          <a:lstStyle/>
          <a:p>
            <a:endParaRPr lang="pt-BR" noProof="0"/>
          </a:p>
        </p:txBody>
      </p:sp>
      <p:sp>
        <p:nvSpPr>
          <p:cNvPr id="3" name="Text 1"/>
          <p:cNvSpPr txBox="1"/>
          <p:nvPr/>
        </p:nvSpPr>
        <p:spPr>
          <a:xfrm>
            <a:off x="777240" y="267208"/>
            <a:ext cx="90525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2200" b="1" noProof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MERCADO</a:t>
            </a:r>
          </a:p>
        </p:txBody>
      </p:sp>
      <p:sp>
        <p:nvSpPr>
          <p:cNvPr id="4" name="Text 2"/>
          <p:cNvSpPr txBox="1"/>
          <p:nvPr/>
        </p:nvSpPr>
        <p:spPr>
          <a:xfrm>
            <a:off x="777239" y="713232"/>
            <a:ext cx="9971273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endParaRPr lang="pt-BR" sz="2200" noProof="0"/>
          </a:p>
        </p:txBody>
      </p:sp>
      <p:sp>
        <p:nvSpPr>
          <p:cNvPr id="23" name="Text 0">
            <a:extLst>
              <a:ext uri="{FF2B5EF4-FFF2-40B4-BE49-F238E27FC236}">
                <a16:creationId xmlns:a16="http://schemas.microsoft.com/office/drawing/2014/main" id="{62078484-A02E-3834-EE89-EBAFA2EDDD3C}"/>
              </a:ext>
            </a:extLst>
          </p:cNvPr>
          <p:cNvSpPr txBox="1">
            <a:spLocks/>
          </p:cNvSpPr>
          <p:nvPr/>
        </p:nvSpPr>
        <p:spPr>
          <a:xfrm>
            <a:off x="132080" y="6537960"/>
            <a:ext cx="1184656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850" kern="1200" dirty="0">
                <a:solidFill>
                  <a:srgbClr val="9AA7B8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noProof="0"/>
              <a:t>Fonte: IQVIA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C9E1F83-3ECB-752C-5260-7A6CB83421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932" y="819385"/>
            <a:ext cx="10232136" cy="566306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F533C6-B199-81A3-E232-E53A01A50F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BD909F82-06C1-1580-D9DE-1B38D2CCC161}"/>
              </a:ext>
            </a:extLst>
          </p:cNvPr>
          <p:cNvSpPr/>
          <p:nvPr/>
        </p:nvSpPr>
        <p:spPr>
          <a:xfrm>
            <a:off x="548640" y="329184"/>
            <a:ext cx="64008" cy="841248"/>
          </a:xfrm>
          <a:prstGeom prst="rect">
            <a:avLst/>
          </a:prstGeom>
          <a:solidFill>
            <a:srgbClr val="FFED00"/>
          </a:solidFill>
          <a:ln/>
        </p:spPr>
        <p:txBody>
          <a:bodyPr/>
          <a:lstStyle/>
          <a:p>
            <a:endParaRPr lang="pt-BR" noProof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0DB9BCF6-AABF-54AF-F4B6-BECE17E723B9}"/>
              </a:ext>
            </a:extLst>
          </p:cNvPr>
          <p:cNvSpPr txBox="1"/>
          <p:nvPr/>
        </p:nvSpPr>
        <p:spPr>
          <a:xfrm>
            <a:off x="777240" y="267208"/>
            <a:ext cx="90525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2200" b="1" noProof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MERCADO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149737B8-13E0-F2E0-217B-9C476CC34D48}"/>
              </a:ext>
            </a:extLst>
          </p:cNvPr>
          <p:cNvSpPr txBox="1"/>
          <p:nvPr/>
        </p:nvSpPr>
        <p:spPr>
          <a:xfrm>
            <a:off x="777239" y="713232"/>
            <a:ext cx="9971273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pt-BR" sz="2200" b="1" noProof="0" dirty="0">
                <a:solidFill>
                  <a:schemeClr val="accent1"/>
                </a:solidFill>
                <a:latin typeface="Arial" pitchFamily="34" charset="0"/>
                <a:cs typeface="Arial" pitchFamily="34" charset="-120"/>
              </a:rPr>
              <a:t>Mudança no perfil de consumo e no portfólio</a:t>
            </a:r>
            <a:endParaRPr lang="pt-BR" sz="2200" noProof="0" dirty="0">
              <a:solidFill>
                <a:schemeClr val="accent1"/>
              </a:solidFill>
            </a:endParaRPr>
          </a:p>
        </p:txBody>
      </p:sp>
      <p:graphicFrame>
        <p:nvGraphicFramePr>
          <p:cNvPr id="7" name="Chart 0">
            <a:extLst>
              <a:ext uri="{FF2B5EF4-FFF2-40B4-BE49-F238E27FC236}">
                <a16:creationId xmlns:a16="http://schemas.microsoft.com/office/drawing/2014/main" id="{691DE58A-B54B-14D2-933E-31001BBA592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33545450"/>
              </p:ext>
            </p:extLst>
          </p:nvPr>
        </p:nvGraphicFramePr>
        <p:xfrm>
          <a:off x="124968" y="1463039"/>
          <a:ext cx="6031994" cy="44276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Shape 5">
            <a:extLst>
              <a:ext uri="{FF2B5EF4-FFF2-40B4-BE49-F238E27FC236}">
                <a16:creationId xmlns:a16="http://schemas.microsoft.com/office/drawing/2014/main" id="{89054127-A769-A0FB-C341-83D8CF7F0ABC}"/>
              </a:ext>
            </a:extLst>
          </p:cNvPr>
          <p:cNvSpPr/>
          <p:nvPr/>
        </p:nvSpPr>
        <p:spPr>
          <a:xfrm>
            <a:off x="548640" y="6035041"/>
            <a:ext cx="502920" cy="0"/>
          </a:xfrm>
          <a:prstGeom prst="line">
            <a:avLst/>
          </a:prstGeom>
          <a:noFill/>
          <a:ln w="31750">
            <a:solidFill>
              <a:srgbClr val="FFED00"/>
            </a:solidFill>
            <a:prstDash val="solid"/>
          </a:ln>
        </p:spPr>
        <p:txBody>
          <a:bodyPr/>
          <a:lstStyle/>
          <a:p>
            <a:endParaRPr lang="pt-BR" noProof="0"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202844FB-5E61-D9B8-7C13-48DF250A99BE}"/>
              </a:ext>
            </a:extLst>
          </p:cNvPr>
          <p:cNvSpPr txBox="1"/>
          <p:nvPr/>
        </p:nvSpPr>
        <p:spPr>
          <a:xfrm>
            <a:off x="6385560" y="2511262"/>
            <a:ext cx="5257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pt-BR" sz="1600" noProof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Cerca de 50% dos gastos com medicamentos no Brasil virão de oncologia, imunologia e sistema nervoso central em 2029, com terapias mais personalizadas, complexas e voltadas a doenças raras.</a:t>
            </a:r>
            <a:endParaRPr lang="pt-BR" sz="1600" noProof="0"/>
          </a:p>
        </p:txBody>
      </p:sp>
      <p:sp>
        <p:nvSpPr>
          <p:cNvPr id="19" name="Shape 16">
            <a:extLst>
              <a:ext uri="{FF2B5EF4-FFF2-40B4-BE49-F238E27FC236}">
                <a16:creationId xmlns:a16="http://schemas.microsoft.com/office/drawing/2014/main" id="{A1239C4F-DC3C-DC0D-749E-FB28C4B31DD9}"/>
              </a:ext>
            </a:extLst>
          </p:cNvPr>
          <p:cNvSpPr/>
          <p:nvPr/>
        </p:nvSpPr>
        <p:spPr>
          <a:xfrm>
            <a:off x="6156962" y="5203955"/>
            <a:ext cx="5257800" cy="940813"/>
          </a:xfrm>
          <a:prstGeom prst="roundRect">
            <a:avLst>
              <a:gd name="adj" fmla="val 4138"/>
            </a:avLst>
          </a:prstGeom>
          <a:solidFill>
            <a:srgbClr val="004187"/>
          </a:solidFill>
          <a:ln/>
        </p:spPr>
        <p:txBody>
          <a:bodyPr/>
          <a:lstStyle/>
          <a:p>
            <a:endParaRPr lang="pt-BR" noProof="0"/>
          </a:p>
        </p:txBody>
      </p:sp>
      <p:sp>
        <p:nvSpPr>
          <p:cNvPr id="21" name="Text 18">
            <a:extLst>
              <a:ext uri="{FF2B5EF4-FFF2-40B4-BE49-F238E27FC236}">
                <a16:creationId xmlns:a16="http://schemas.microsoft.com/office/drawing/2014/main" id="{D7961788-35E8-8358-86D4-EDD76A5DDC0A}"/>
              </a:ext>
            </a:extLst>
          </p:cNvPr>
          <p:cNvSpPr txBox="1"/>
          <p:nvPr/>
        </p:nvSpPr>
        <p:spPr>
          <a:xfrm>
            <a:off x="6304282" y="5330427"/>
            <a:ext cx="4983480" cy="6987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pt-BR" sz="1400" b="1" noProof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Mudança de perfil resulta em mudança de portfólio, de oportunidades de demanda e de produtos que vão ser oferecidos para o mercado.</a:t>
            </a:r>
          </a:p>
        </p:txBody>
      </p:sp>
      <p:sp>
        <p:nvSpPr>
          <p:cNvPr id="23" name="Text 0">
            <a:extLst>
              <a:ext uri="{FF2B5EF4-FFF2-40B4-BE49-F238E27FC236}">
                <a16:creationId xmlns:a16="http://schemas.microsoft.com/office/drawing/2014/main" id="{1FEC9EB5-B4A6-D82C-8743-9B8FB1E81419}"/>
              </a:ext>
            </a:extLst>
          </p:cNvPr>
          <p:cNvSpPr txBox="1">
            <a:spLocks/>
          </p:cNvSpPr>
          <p:nvPr/>
        </p:nvSpPr>
        <p:spPr>
          <a:xfrm>
            <a:off x="132080" y="6537960"/>
            <a:ext cx="1184656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850" kern="1200" dirty="0">
                <a:solidFill>
                  <a:srgbClr val="9AA7B8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noProof="0"/>
              <a:t>Fonte: IQVIA, Ministério da Saúde</a:t>
            </a:r>
          </a:p>
        </p:txBody>
      </p:sp>
      <p:sp>
        <p:nvSpPr>
          <p:cNvPr id="13" name="Shape 12">
            <a:extLst>
              <a:ext uri="{FF2B5EF4-FFF2-40B4-BE49-F238E27FC236}">
                <a16:creationId xmlns:a16="http://schemas.microsoft.com/office/drawing/2014/main" id="{F9D30BB9-3DF4-1157-5A0E-A0E15B9D836D}"/>
              </a:ext>
            </a:extLst>
          </p:cNvPr>
          <p:cNvSpPr/>
          <p:nvPr/>
        </p:nvSpPr>
        <p:spPr>
          <a:xfrm>
            <a:off x="6035040" y="1426464"/>
            <a:ext cx="30480" cy="3277616"/>
          </a:xfrm>
          <a:prstGeom prst="line">
            <a:avLst/>
          </a:prstGeom>
          <a:noFill/>
          <a:ln w="12700">
            <a:solidFill>
              <a:srgbClr val="D9E3F0"/>
            </a:solidFill>
            <a:prstDash val="solid"/>
          </a:ln>
        </p:spPr>
        <p:txBody>
          <a:bodyPr/>
          <a:lstStyle/>
          <a:p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4636488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29184"/>
            <a:ext cx="64008" cy="841248"/>
          </a:xfrm>
          <a:prstGeom prst="rect">
            <a:avLst/>
          </a:prstGeom>
          <a:solidFill>
            <a:srgbClr val="FFED00"/>
          </a:solidFill>
          <a:ln/>
        </p:spPr>
        <p:txBody>
          <a:bodyPr/>
          <a:lstStyle/>
          <a:p>
            <a:endParaRPr lang="pt-BR" noProof="0"/>
          </a:p>
        </p:txBody>
      </p:sp>
      <p:sp>
        <p:nvSpPr>
          <p:cNvPr id="3" name="Text 1"/>
          <p:cNvSpPr txBox="1"/>
          <p:nvPr/>
        </p:nvSpPr>
        <p:spPr>
          <a:xfrm>
            <a:off x="777240" y="301752"/>
            <a:ext cx="90525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2200" b="1" dirty="0">
                <a:solidFill>
                  <a:srgbClr val="0041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r>
              <a:rPr lang="pt-BR" sz="2200" b="1" noProof="0" dirty="0">
                <a:solidFill>
                  <a:srgbClr val="0041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MERCADO</a:t>
            </a:r>
            <a:endParaRPr lang="pt-BR" sz="2200" noProof="0" dirty="0"/>
          </a:p>
        </p:txBody>
      </p:sp>
      <p:sp>
        <p:nvSpPr>
          <p:cNvPr id="4" name="Text 2"/>
          <p:cNvSpPr txBox="1"/>
          <p:nvPr/>
        </p:nvSpPr>
        <p:spPr>
          <a:xfrm>
            <a:off x="777240" y="713232"/>
            <a:ext cx="90525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2200" b="1" noProof="0">
                <a:solidFill>
                  <a:srgbClr val="00B0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Fim de patentes, biossimilares e canetas GLP-1</a:t>
            </a:r>
            <a:endParaRPr lang="pt-BR" sz="2200" noProof="0"/>
          </a:p>
        </p:txBody>
      </p:sp>
      <p:graphicFrame>
        <p:nvGraphicFramePr>
          <p:cNvPr id="7" name="Chart 0"/>
          <p:cNvGraphicFramePr/>
          <p:nvPr>
            <p:extLst>
              <p:ext uri="{D42A27DB-BD31-4B8C-83A1-F6EECF244321}">
                <p14:modId xmlns:p14="http://schemas.microsoft.com/office/powerpoint/2010/main" val="1978144148"/>
              </p:ext>
            </p:extLst>
          </p:nvPr>
        </p:nvGraphicFramePr>
        <p:xfrm>
          <a:off x="612648" y="1573276"/>
          <a:ext cx="4785360" cy="3510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Shape 5"/>
          <p:cNvSpPr/>
          <p:nvPr/>
        </p:nvSpPr>
        <p:spPr>
          <a:xfrm>
            <a:off x="243840" y="5165852"/>
            <a:ext cx="502920" cy="0"/>
          </a:xfrm>
          <a:prstGeom prst="line">
            <a:avLst/>
          </a:prstGeom>
          <a:noFill/>
          <a:ln w="31750">
            <a:solidFill>
              <a:srgbClr val="FFED00"/>
            </a:solidFill>
            <a:prstDash val="solid"/>
          </a:ln>
        </p:spPr>
        <p:txBody>
          <a:bodyPr/>
          <a:lstStyle/>
          <a:p>
            <a:endParaRPr lang="pt-BR" noProof="0"/>
          </a:p>
        </p:txBody>
      </p:sp>
      <p:sp>
        <p:nvSpPr>
          <p:cNvPr id="9" name="Text 6"/>
          <p:cNvSpPr txBox="1"/>
          <p:nvPr/>
        </p:nvSpPr>
        <p:spPr>
          <a:xfrm>
            <a:off x="243840" y="5284724"/>
            <a:ext cx="5486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pt-BR" sz="1200" b="1" i="1" noProof="0">
                <a:solidFill>
                  <a:srgbClr val="0041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Brasil, R$ 31 bi em medicamentos perdem exclusividade até 2029, cerca de 70% deles biológicos.</a:t>
            </a:r>
            <a:endParaRPr lang="pt-BR" sz="1200" noProof="0"/>
          </a:p>
        </p:txBody>
      </p:sp>
      <p:sp>
        <p:nvSpPr>
          <p:cNvPr id="11" name="Text 8"/>
          <p:cNvSpPr txBox="1"/>
          <p:nvPr/>
        </p:nvSpPr>
        <p:spPr>
          <a:xfrm>
            <a:off x="243840" y="5906515"/>
            <a:ext cx="5257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pt-BR" sz="1200" noProof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mundo, a perda de exclusividade deve passar de US$ 220 bi até 2029, ante US$ 64 bi entre 2019 e 2024, o que impulsiona fortemente o mercado de biossimilares.</a:t>
            </a:r>
            <a:endParaRPr lang="pt-BR" sz="1200" noProof="0"/>
          </a:p>
        </p:txBody>
      </p:sp>
      <p:sp>
        <p:nvSpPr>
          <p:cNvPr id="19" name="Shape 16"/>
          <p:cNvSpPr/>
          <p:nvPr/>
        </p:nvSpPr>
        <p:spPr>
          <a:xfrm>
            <a:off x="6355080" y="4846320"/>
            <a:ext cx="5257800" cy="1060195"/>
          </a:xfrm>
          <a:prstGeom prst="roundRect">
            <a:avLst>
              <a:gd name="adj" fmla="val 4138"/>
            </a:avLst>
          </a:prstGeom>
          <a:solidFill>
            <a:srgbClr val="004187"/>
          </a:solidFill>
          <a:ln/>
        </p:spPr>
        <p:txBody>
          <a:bodyPr/>
          <a:lstStyle/>
          <a:p>
            <a:endParaRPr lang="pt-BR" noProof="0"/>
          </a:p>
        </p:txBody>
      </p:sp>
      <p:sp>
        <p:nvSpPr>
          <p:cNvPr id="21" name="Text 18"/>
          <p:cNvSpPr txBox="1"/>
          <p:nvPr/>
        </p:nvSpPr>
        <p:spPr>
          <a:xfrm>
            <a:off x="6451362" y="4937760"/>
            <a:ext cx="5034756" cy="8597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pt-BR" sz="1400" b="1" noProof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Mais concorrência e preços menores nas canetas, o que reabre o debate sobre incorporação no SUS. Para biológicos, Anvisa e CMED ficam pressionadas a acelerar registros e dar clareza à precificação de biossimilares.</a:t>
            </a:r>
            <a:endParaRPr lang="pt-BR" sz="1400" b="1" noProof="0"/>
          </a:p>
        </p:txBody>
      </p:sp>
      <p:sp>
        <p:nvSpPr>
          <p:cNvPr id="27" name="Shape 12">
            <a:extLst>
              <a:ext uri="{FF2B5EF4-FFF2-40B4-BE49-F238E27FC236}">
                <a16:creationId xmlns:a16="http://schemas.microsoft.com/office/drawing/2014/main" id="{D64416CB-917F-8FCF-5EB1-25E795B96B5E}"/>
              </a:ext>
            </a:extLst>
          </p:cNvPr>
          <p:cNvSpPr/>
          <p:nvPr/>
        </p:nvSpPr>
        <p:spPr>
          <a:xfrm>
            <a:off x="5944617" y="1573276"/>
            <a:ext cx="1" cy="5155159"/>
          </a:xfrm>
          <a:prstGeom prst="line">
            <a:avLst/>
          </a:prstGeom>
          <a:noFill/>
          <a:ln w="12700">
            <a:solidFill>
              <a:srgbClr val="D9E3F0"/>
            </a:solidFill>
            <a:prstDash val="solid"/>
          </a:ln>
        </p:spPr>
        <p:txBody>
          <a:bodyPr/>
          <a:lstStyle/>
          <a:p>
            <a:endParaRPr lang="pt-BR" noProof="0"/>
          </a:p>
        </p:txBody>
      </p:sp>
      <p:sp>
        <p:nvSpPr>
          <p:cNvPr id="32" name="Text 0">
            <a:extLst>
              <a:ext uri="{FF2B5EF4-FFF2-40B4-BE49-F238E27FC236}">
                <a16:creationId xmlns:a16="http://schemas.microsoft.com/office/drawing/2014/main" id="{EA3631C5-E5A8-51D2-C025-1337BB56E880}"/>
              </a:ext>
            </a:extLst>
          </p:cNvPr>
          <p:cNvSpPr txBox="1">
            <a:spLocks/>
          </p:cNvSpPr>
          <p:nvPr/>
        </p:nvSpPr>
        <p:spPr>
          <a:xfrm>
            <a:off x="132080" y="6537960"/>
            <a:ext cx="1184656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850" kern="1200" dirty="0">
                <a:solidFill>
                  <a:srgbClr val="9AA7B8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noProof="0"/>
              <a:t>Fonte: IQVIA</a:t>
            </a: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53A817C7-198C-CF71-6558-385A28709BCB}"/>
              </a:ext>
            </a:extLst>
          </p:cNvPr>
          <p:cNvSpPr/>
          <p:nvPr/>
        </p:nvSpPr>
        <p:spPr>
          <a:xfrm>
            <a:off x="11865429" y="6683829"/>
            <a:ext cx="113211" cy="9797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Imagem 9" descr="O que explica os casos em que as canetas “emagrecedoras” não funcionam |  CNN Brasil">
            <a:extLst>
              <a:ext uri="{FF2B5EF4-FFF2-40B4-BE49-F238E27FC236}">
                <a16:creationId xmlns:a16="http://schemas.microsoft.com/office/drawing/2014/main" id="{5BD9F40F-EB18-31AF-E3B2-A69273D742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5659" y="1676780"/>
            <a:ext cx="4246816" cy="283121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673C0-25B7-E456-DADA-0B7C3D943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A1521C-318F-7BD2-8578-F64D1B6EC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noProof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1" name="Text 0">
            <a:extLst>
              <a:ext uri="{FF2B5EF4-FFF2-40B4-BE49-F238E27FC236}">
                <a16:creationId xmlns:a16="http://schemas.microsoft.com/office/drawing/2014/main" id="{008FA75C-4D38-90D3-D16F-2EC97EA9DAD3}"/>
              </a:ext>
            </a:extLst>
          </p:cNvPr>
          <p:cNvSpPr/>
          <p:nvPr/>
        </p:nvSpPr>
        <p:spPr>
          <a:xfrm>
            <a:off x="365760" y="1828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Shape 0">
            <a:extLst>
              <a:ext uri="{FF2B5EF4-FFF2-40B4-BE49-F238E27FC236}">
                <a16:creationId xmlns:a16="http://schemas.microsoft.com/office/drawing/2014/main" id="{005B5B94-0F0D-D058-A11F-2F5A56D370BA}"/>
              </a:ext>
            </a:extLst>
          </p:cNvPr>
          <p:cNvSpPr/>
          <p:nvPr/>
        </p:nvSpPr>
        <p:spPr>
          <a:xfrm>
            <a:off x="548640" y="329184"/>
            <a:ext cx="64008" cy="841248"/>
          </a:xfrm>
          <a:prstGeom prst="rect">
            <a:avLst/>
          </a:prstGeom>
          <a:solidFill>
            <a:srgbClr val="FFED00"/>
          </a:solidFill>
          <a:ln/>
        </p:spPr>
        <p:txBody>
          <a:bodyPr/>
          <a:lstStyle/>
          <a:p>
            <a:endParaRPr lang="pt-BR" noProof="0"/>
          </a:p>
        </p:txBody>
      </p:sp>
      <p:sp>
        <p:nvSpPr>
          <p:cNvPr id="77" name="Text 1">
            <a:extLst>
              <a:ext uri="{FF2B5EF4-FFF2-40B4-BE49-F238E27FC236}">
                <a16:creationId xmlns:a16="http://schemas.microsoft.com/office/drawing/2014/main" id="{9F77EAED-369D-8B38-9080-EE96EB9393E9}"/>
              </a:ext>
            </a:extLst>
          </p:cNvPr>
          <p:cNvSpPr txBox="1"/>
          <p:nvPr/>
        </p:nvSpPr>
        <p:spPr>
          <a:xfrm>
            <a:off x="777239" y="523133"/>
            <a:ext cx="90525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pt-BR" sz="2200" b="1">
                <a:latin typeface="Arial" pitchFamily="34" charset="0"/>
                <a:cs typeface="Arial" pitchFamily="34" charset="-120"/>
              </a:rPr>
              <a:t>5 grandes tendências</a:t>
            </a:r>
          </a:p>
        </p:txBody>
      </p:sp>
      <p:sp>
        <p:nvSpPr>
          <p:cNvPr id="79" name="Text 2">
            <a:extLst>
              <a:ext uri="{FF2B5EF4-FFF2-40B4-BE49-F238E27FC236}">
                <a16:creationId xmlns:a16="http://schemas.microsoft.com/office/drawing/2014/main" id="{BE3B7665-0B48-6A22-A0E3-CE375007EF02}"/>
              </a:ext>
            </a:extLst>
          </p:cNvPr>
          <p:cNvSpPr txBox="1"/>
          <p:nvPr/>
        </p:nvSpPr>
        <p:spPr>
          <a:xfrm>
            <a:off x="777239" y="713232"/>
            <a:ext cx="9971273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endParaRPr lang="pt-BR" sz="2200" b="1" noProof="0">
              <a:solidFill>
                <a:schemeClr val="accent1"/>
              </a:solidFill>
              <a:latin typeface="Arial" pitchFamily="34" charset="0"/>
              <a:cs typeface="Arial" pitchFamily="34" charset="-12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3651606-4D21-0C0E-D7DF-D3B67B9CE2E2}"/>
              </a:ext>
            </a:extLst>
          </p:cNvPr>
          <p:cNvSpPr txBox="1"/>
          <p:nvPr/>
        </p:nvSpPr>
        <p:spPr>
          <a:xfrm>
            <a:off x="777239" y="1713298"/>
            <a:ext cx="3323346" cy="36710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200000"/>
              </a:lnSpc>
              <a:buAutoNum type="arabicPeriod"/>
            </a:pPr>
            <a:r>
              <a:rPr lang="pt-BR" sz="240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Mercado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pt-BR" sz="2400">
                <a:latin typeface="Arial" panose="020B0604020202020204" pitchFamily="34" charset="0"/>
                <a:cs typeface="Arial" panose="020B0604020202020204" pitchFamily="34" charset="0"/>
              </a:rPr>
              <a:t>Inovação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pt-BR" sz="240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Produção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pt-BR" sz="240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Regulação e acesso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pt-BR" sz="240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Canais de venda</a:t>
            </a:r>
          </a:p>
        </p:txBody>
      </p:sp>
    </p:spTree>
    <p:extLst>
      <p:ext uri="{BB962C8B-B14F-4D97-AF65-F5344CB8AC3E}">
        <p14:creationId xmlns:p14="http://schemas.microsoft.com/office/powerpoint/2010/main" val="41059885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0">
            <a:extLst>
              <a:ext uri="{FF2B5EF4-FFF2-40B4-BE49-F238E27FC236}">
                <a16:creationId xmlns:a16="http://schemas.microsoft.com/office/drawing/2014/main" id="{EE137374-8D6E-9B52-BFB7-4069D9BF2018}"/>
              </a:ext>
            </a:extLst>
          </p:cNvPr>
          <p:cNvSpPr/>
          <p:nvPr/>
        </p:nvSpPr>
        <p:spPr>
          <a:xfrm>
            <a:off x="548640" y="329184"/>
            <a:ext cx="64008" cy="841248"/>
          </a:xfrm>
          <a:prstGeom prst="rect">
            <a:avLst/>
          </a:prstGeom>
          <a:solidFill>
            <a:srgbClr val="FFED00"/>
          </a:solidFill>
          <a:ln/>
        </p:spPr>
        <p:txBody>
          <a:bodyPr/>
          <a:lstStyle/>
          <a:p>
            <a:endParaRPr lang="pt-BR" noProof="0"/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F4AF9009-AFC4-A517-CFA5-51815E6F1A38}"/>
              </a:ext>
            </a:extLst>
          </p:cNvPr>
          <p:cNvSpPr txBox="1"/>
          <p:nvPr/>
        </p:nvSpPr>
        <p:spPr>
          <a:xfrm>
            <a:off x="777240" y="267208"/>
            <a:ext cx="90525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2200" b="1" noProof="0">
                <a:solidFill>
                  <a:srgbClr val="004187"/>
                </a:solidFill>
                <a:latin typeface="Arial" pitchFamily="34" charset="0"/>
                <a:cs typeface="Arial" pitchFamily="34" charset="-120"/>
              </a:rPr>
              <a:t>2. INOVAÇÃO</a:t>
            </a:r>
            <a:endParaRPr lang="pt-BR" sz="2200" noProof="0"/>
          </a:p>
        </p:txBody>
      </p:sp>
      <p:sp>
        <p:nvSpPr>
          <p:cNvPr id="8" name="Text 2">
            <a:extLst>
              <a:ext uri="{FF2B5EF4-FFF2-40B4-BE49-F238E27FC236}">
                <a16:creationId xmlns:a16="http://schemas.microsoft.com/office/drawing/2014/main" id="{18763AF2-FA3F-7A84-20B3-1E08D498EED7}"/>
              </a:ext>
            </a:extLst>
          </p:cNvPr>
          <p:cNvSpPr txBox="1"/>
          <p:nvPr/>
        </p:nvSpPr>
        <p:spPr>
          <a:xfrm>
            <a:off x="777240" y="713232"/>
            <a:ext cx="90525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2200" b="1" noProof="0">
                <a:solidFill>
                  <a:srgbClr val="00B0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China e o setor farmacêutico</a:t>
            </a:r>
            <a:endParaRPr lang="pt-BR" sz="2200" noProof="0"/>
          </a:p>
        </p:txBody>
      </p:sp>
      <p:sp>
        <p:nvSpPr>
          <p:cNvPr id="12" name="TextBox 59">
            <a:extLst>
              <a:ext uri="{FF2B5EF4-FFF2-40B4-BE49-F238E27FC236}">
                <a16:creationId xmlns:a16="http://schemas.microsoft.com/office/drawing/2014/main" id="{78BFD6DF-1371-629E-244D-A502B276E956}"/>
              </a:ext>
            </a:extLst>
          </p:cNvPr>
          <p:cNvSpPr txBox="1"/>
          <p:nvPr/>
        </p:nvSpPr>
        <p:spPr>
          <a:xfrm>
            <a:off x="947612" y="1874520"/>
            <a:ext cx="173736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pt-BR" sz="2400" b="1" noProof="0">
                <a:solidFill>
                  <a:srgbClr val="0B2D5C"/>
                </a:solidFill>
                <a:latin typeface="Arial"/>
              </a:rPr>
              <a:t>31</a:t>
            </a:r>
            <a:r>
              <a:rPr lang="pt-BR" sz="2400" b="1" i="0" noProof="0">
                <a:solidFill>
                  <a:srgbClr val="0B2D5C"/>
                </a:solidFill>
                <a:latin typeface="Arial"/>
              </a:rPr>
              <a:t>%</a:t>
            </a:r>
          </a:p>
        </p:txBody>
      </p:sp>
      <p:sp>
        <p:nvSpPr>
          <p:cNvPr id="14" name="TextBox 60">
            <a:extLst>
              <a:ext uri="{FF2B5EF4-FFF2-40B4-BE49-F238E27FC236}">
                <a16:creationId xmlns:a16="http://schemas.microsoft.com/office/drawing/2014/main" id="{0EC67B91-E9D8-909E-230B-B822AD4BB31D}"/>
              </a:ext>
            </a:extLst>
          </p:cNvPr>
          <p:cNvSpPr txBox="1"/>
          <p:nvPr/>
        </p:nvSpPr>
        <p:spPr>
          <a:xfrm>
            <a:off x="947612" y="2351464"/>
            <a:ext cx="1737360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pt-BR" sz="1200" b="0" i="0" noProof="0">
                <a:solidFill>
                  <a:srgbClr val="4A4A4A"/>
                </a:solidFill>
                <a:latin typeface="Arial"/>
              </a:rPr>
              <a:t>dos medicamentos em desenvolvimento no mundo estão na China</a:t>
            </a:r>
          </a:p>
        </p:txBody>
      </p:sp>
      <p:sp>
        <p:nvSpPr>
          <p:cNvPr id="16" name="TextBox 61">
            <a:extLst>
              <a:ext uri="{FF2B5EF4-FFF2-40B4-BE49-F238E27FC236}">
                <a16:creationId xmlns:a16="http://schemas.microsoft.com/office/drawing/2014/main" id="{2205DC63-704B-2D13-C3F2-26D2C830A3AD}"/>
              </a:ext>
            </a:extLst>
          </p:cNvPr>
          <p:cNvSpPr txBox="1"/>
          <p:nvPr/>
        </p:nvSpPr>
        <p:spPr>
          <a:xfrm>
            <a:off x="947612" y="3421519"/>
            <a:ext cx="173736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pt-BR" sz="2400" b="1" noProof="0">
                <a:solidFill>
                  <a:srgbClr val="00B0F0"/>
                </a:solidFill>
                <a:latin typeface="Arial"/>
              </a:rPr>
              <a:t>35%</a:t>
            </a:r>
            <a:endParaRPr lang="pt-BR" sz="2400" b="1" i="0" noProof="0">
              <a:solidFill>
                <a:srgbClr val="00B0F0"/>
              </a:solidFill>
              <a:latin typeface="Arial"/>
            </a:endParaRPr>
          </a:p>
        </p:txBody>
      </p:sp>
      <p:sp>
        <p:nvSpPr>
          <p:cNvPr id="18" name="TextBox 62">
            <a:extLst>
              <a:ext uri="{FF2B5EF4-FFF2-40B4-BE49-F238E27FC236}">
                <a16:creationId xmlns:a16="http://schemas.microsoft.com/office/drawing/2014/main" id="{956D89CB-911D-7B8E-BAF5-C4726057B343}"/>
              </a:ext>
            </a:extLst>
          </p:cNvPr>
          <p:cNvSpPr txBox="1"/>
          <p:nvPr/>
        </p:nvSpPr>
        <p:spPr>
          <a:xfrm>
            <a:off x="947612" y="3838695"/>
            <a:ext cx="1737360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pt-BR" sz="1200" noProof="0">
                <a:solidFill>
                  <a:srgbClr val="4A4A4A"/>
                </a:solidFill>
                <a:latin typeface="Arial"/>
              </a:rPr>
              <a:t>d</a:t>
            </a:r>
            <a:r>
              <a:rPr lang="pt-BR" sz="1200" b="0" i="0" noProof="0">
                <a:solidFill>
                  <a:srgbClr val="4A4A4A"/>
                </a:solidFill>
                <a:latin typeface="Arial"/>
              </a:rPr>
              <a:t>os acordos globais de licenciamento em 2025 têm participação chinesa</a:t>
            </a:r>
          </a:p>
        </p:txBody>
      </p:sp>
      <p:sp>
        <p:nvSpPr>
          <p:cNvPr id="20" name="TextBox 63">
            <a:extLst>
              <a:ext uri="{FF2B5EF4-FFF2-40B4-BE49-F238E27FC236}">
                <a16:creationId xmlns:a16="http://schemas.microsoft.com/office/drawing/2014/main" id="{38EDFB9E-F8C3-7565-B96D-80F7BA1E0C37}"/>
              </a:ext>
            </a:extLst>
          </p:cNvPr>
          <p:cNvSpPr txBox="1"/>
          <p:nvPr/>
        </p:nvSpPr>
        <p:spPr>
          <a:xfrm>
            <a:off x="993333" y="4983758"/>
            <a:ext cx="1645919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pt-BR" sz="2400" b="1" noProof="0">
                <a:solidFill>
                  <a:srgbClr val="0B2D5C"/>
                </a:solidFill>
                <a:latin typeface="Arial"/>
              </a:rPr>
              <a:t>+</a:t>
            </a:r>
            <a:r>
              <a:rPr lang="pt-BR" sz="2400" b="1" i="0" noProof="0">
                <a:solidFill>
                  <a:srgbClr val="0B2D5C"/>
                </a:solidFill>
                <a:latin typeface="Arial"/>
              </a:rPr>
              <a:t> 10</a:t>
            </a:r>
          </a:p>
        </p:txBody>
      </p:sp>
      <p:sp>
        <p:nvSpPr>
          <p:cNvPr id="22" name="TextBox 64">
            <a:extLst>
              <a:ext uri="{FF2B5EF4-FFF2-40B4-BE49-F238E27FC236}">
                <a16:creationId xmlns:a16="http://schemas.microsoft.com/office/drawing/2014/main" id="{D15CB3F0-661C-F3B4-AB94-67CEB199026E}"/>
              </a:ext>
            </a:extLst>
          </p:cNvPr>
          <p:cNvSpPr txBox="1"/>
          <p:nvPr/>
        </p:nvSpPr>
        <p:spPr>
          <a:xfrm>
            <a:off x="993333" y="5439004"/>
            <a:ext cx="1645919" cy="5078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pt-BR" sz="1200" b="0" i="0" noProof="0">
                <a:solidFill>
                  <a:srgbClr val="4A4A4A"/>
                </a:solidFill>
                <a:latin typeface="Arial"/>
              </a:rPr>
              <a:t>Empresas chinesas no Top 50 mundial</a:t>
            </a:r>
          </a:p>
          <a:p>
            <a:pPr algn="ctr"/>
            <a:endParaRPr lang="pt-BR" sz="900" b="0" i="0" noProof="0">
              <a:solidFill>
                <a:srgbClr val="4A4A4A"/>
              </a:solidFill>
              <a:latin typeface="Arial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29D181F-A194-30A5-B73C-4A880778D8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0165" y="1440947"/>
            <a:ext cx="6671537" cy="4699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0033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087DB0F3-4FE8-6846-1747-6D13234D31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3311" y="1279421"/>
            <a:ext cx="5925377" cy="4734586"/>
          </a:xfrm>
          <a:prstGeom prst="rect">
            <a:avLst/>
          </a:prstGeom>
        </p:spPr>
      </p:pic>
      <p:sp>
        <p:nvSpPr>
          <p:cNvPr id="6" name="Shape 0">
            <a:extLst>
              <a:ext uri="{FF2B5EF4-FFF2-40B4-BE49-F238E27FC236}">
                <a16:creationId xmlns:a16="http://schemas.microsoft.com/office/drawing/2014/main" id="{BE19B031-8F57-1BAE-5E5B-6F811FFC8A9D}"/>
              </a:ext>
            </a:extLst>
          </p:cNvPr>
          <p:cNvSpPr/>
          <p:nvPr/>
        </p:nvSpPr>
        <p:spPr>
          <a:xfrm>
            <a:off x="548640" y="329184"/>
            <a:ext cx="64008" cy="841248"/>
          </a:xfrm>
          <a:prstGeom prst="rect">
            <a:avLst/>
          </a:prstGeom>
          <a:solidFill>
            <a:srgbClr val="FFED00"/>
          </a:solidFill>
          <a:ln/>
        </p:spPr>
        <p:txBody>
          <a:bodyPr/>
          <a:lstStyle/>
          <a:p>
            <a:endParaRPr lang="pt-BR" noProof="0"/>
          </a:p>
        </p:txBody>
      </p:sp>
      <p:sp>
        <p:nvSpPr>
          <p:cNvPr id="8" name="Text 1">
            <a:extLst>
              <a:ext uri="{FF2B5EF4-FFF2-40B4-BE49-F238E27FC236}">
                <a16:creationId xmlns:a16="http://schemas.microsoft.com/office/drawing/2014/main" id="{B4046BFC-3694-75C9-05C7-2526CA6CFB04}"/>
              </a:ext>
            </a:extLst>
          </p:cNvPr>
          <p:cNvSpPr txBox="1"/>
          <p:nvPr/>
        </p:nvSpPr>
        <p:spPr>
          <a:xfrm>
            <a:off x="777240" y="267208"/>
            <a:ext cx="90525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2200" b="1" noProof="0">
                <a:solidFill>
                  <a:srgbClr val="004187"/>
                </a:solidFill>
                <a:latin typeface="Arial" pitchFamily="34" charset="0"/>
                <a:cs typeface="Arial" pitchFamily="34" charset="-120"/>
              </a:rPr>
              <a:t>2. INOVAÇÃO</a:t>
            </a:r>
            <a:endParaRPr lang="pt-BR" sz="2200" noProof="0"/>
          </a:p>
        </p:txBody>
      </p:sp>
      <p:sp>
        <p:nvSpPr>
          <p:cNvPr id="10" name="Text 2">
            <a:extLst>
              <a:ext uri="{FF2B5EF4-FFF2-40B4-BE49-F238E27FC236}">
                <a16:creationId xmlns:a16="http://schemas.microsoft.com/office/drawing/2014/main" id="{1B1BE671-711F-ED28-4DF7-9C1D1D3B1860}"/>
              </a:ext>
            </a:extLst>
          </p:cNvPr>
          <p:cNvSpPr txBox="1"/>
          <p:nvPr/>
        </p:nvSpPr>
        <p:spPr>
          <a:xfrm>
            <a:off x="777240" y="713232"/>
            <a:ext cx="90525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2200" b="1" noProof="0">
                <a:solidFill>
                  <a:srgbClr val="00B0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China e o setor farmacêutico</a:t>
            </a:r>
            <a:endParaRPr lang="pt-BR" sz="2200" noProof="0"/>
          </a:p>
        </p:txBody>
      </p:sp>
      <p:sp>
        <p:nvSpPr>
          <p:cNvPr id="12" name="Fonte">
            <a:extLst>
              <a:ext uri="{FF2B5EF4-FFF2-40B4-BE49-F238E27FC236}">
                <a16:creationId xmlns:a16="http://schemas.microsoft.com/office/drawing/2014/main" id="{B9020CF3-D9D5-E41A-66D9-4827DC67AA11}"/>
              </a:ext>
            </a:extLst>
          </p:cNvPr>
          <p:cNvSpPr txBox="1">
            <a:spLocks/>
          </p:cNvSpPr>
          <p:nvPr/>
        </p:nvSpPr>
        <p:spPr>
          <a:xfrm>
            <a:off x="172720" y="6556248"/>
            <a:ext cx="1184656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850" kern="1200" dirty="0">
                <a:solidFill>
                  <a:srgbClr val="9AA7B8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noProof="0" err="1"/>
              <a:t>Fonte:Pharmaprojects</a:t>
            </a:r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7067947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F61A89EC-9A6A-19C8-BA79-AEC00BC25A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8478" y="1382378"/>
            <a:ext cx="6751322" cy="4920558"/>
          </a:xfrm>
          <a:prstGeom prst="rect">
            <a:avLst/>
          </a:prstGeom>
        </p:spPr>
      </p:pic>
      <p:sp>
        <p:nvSpPr>
          <p:cNvPr id="6" name="Shape 0">
            <a:extLst>
              <a:ext uri="{FF2B5EF4-FFF2-40B4-BE49-F238E27FC236}">
                <a16:creationId xmlns:a16="http://schemas.microsoft.com/office/drawing/2014/main" id="{7C5F4592-3741-6144-7C4F-7473CB5C25EC}"/>
              </a:ext>
            </a:extLst>
          </p:cNvPr>
          <p:cNvSpPr/>
          <p:nvPr/>
        </p:nvSpPr>
        <p:spPr>
          <a:xfrm>
            <a:off x="548640" y="329184"/>
            <a:ext cx="64008" cy="841248"/>
          </a:xfrm>
          <a:prstGeom prst="rect">
            <a:avLst/>
          </a:prstGeom>
          <a:solidFill>
            <a:srgbClr val="FFED00"/>
          </a:solidFill>
          <a:ln/>
        </p:spPr>
        <p:txBody>
          <a:bodyPr/>
          <a:lstStyle/>
          <a:p>
            <a:endParaRPr lang="pt-BR" noProof="0"/>
          </a:p>
        </p:txBody>
      </p:sp>
      <p:sp>
        <p:nvSpPr>
          <p:cNvPr id="8" name="Text 1">
            <a:extLst>
              <a:ext uri="{FF2B5EF4-FFF2-40B4-BE49-F238E27FC236}">
                <a16:creationId xmlns:a16="http://schemas.microsoft.com/office/drawing/2014/main" id="{7234E220-49F8-C623-BF8D-41F67313FDF2}"/>
              </a:ext>
            </a:extLst>
          </p:cNvPr>
          <p:cNvSpPr txBox="1"/>
          <p:nvPr/>
        </p:nvSpPr>
        <p:spPr>
          <a:xfrm>
            <a:off x="777240" y="267208"/>
            <a:ext cx="90525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2200" b="1" noProof="0">
                <a:solidFill>
                  <a:srgbClr val="004187"/>
                </a:solidFill>
                <a:latin typeface="Arial" pitchFamily="34" charset="0"/>
                <a:cs typeface="Arial" pitchFamily="34" charset="-120"/>
              </a:rPr>
              <a:t>2. INOVAÇÃO</a:t>
            </a:r>
            <a:endParaRPr lang="pt-BR" sz="2200" noProof="0"/>
          </a:p>
        </p:txBody>
      </p:sp>
      <p:sp>
        <p:nvSpPr>
          <p:cNvPr id="10" name="Text 2">
            <a:extLst>
              <a:ext uri="{FF2B5EF4-FFF2-40B4-BE49-F238E27FC236}">
                <a16:creationId xmlns:a16="http://schemas.microsoft.com/office/drawing/2014/main" id="{7CB2C0E1-2A62-7BDC-BD45-AE12F4380ED1}"/>
              </a:ext>
            </a:extLst>
          </p:cNvPr>
          <p:cNvSpPr txBox="1"/>
          <p:nvPr/>
        </p:nvSpPr>
        <p:spPr>
          <a:xfrm>
            <a:off x="777240" y="713232"/>
            <a:ext cx="90525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2200" b="1" noProof="0">
                <a:solidFill>
                  <a:srgbClr val="00B0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China e o setor farmacêutico</a:t>
            </a:r>
            <a:endParaRPr lang="pt-BR" sz="2200" noProof="0"/>
          </a:p>
        </p:txBody>
      </p:sp>
    </p:spTree>
    <p:extLst>
      <p:ext uri="{BB962C8B-B14F-4D97-AF65-F5344CB8AC3E}">
        <p14:creationId xmlns:p14="http://schemas.microsoft.com/office/powerpoint/2010/main" val="37839766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C42C6E2B-8CB5-3FA7-A511-59F46F1704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886" y="1581728"/>
            <a:ext cx="11364227" cy="3317508"/>
          </a:xfrm>
          <a:prstGeom prst="rect">
            <a:avLst/>
          </a:prstGeom>
        </p:spPr>
      </p:pic>
      <p:sp>
        <p:nvSpPr>
          <p:cNvPr id="6" name="Shape 0">
            <a:extLst>
              <a:ext uri="{FF2B5EF4-FFF2-40B4-BE49-F238E27FC236}">
                <a16:creationId xmlns:a16="http://schemas.microsoft.com/office/drawing/2014/main" id="{4A732346-7929-29B8-49B0-A3F9CCC577B6}"/>
              </a:ext>
            </a:extLst>
          </p:cNvPr>
          <p:cNvSpPr/>
          <p:nvPr/>
        </p:nvSpPr>
        <p:spPr>
          <a:xfrm>
            <a:off x="548640" y="329184"/>
            <a:ext cx="64008" cy="841248"/>
          </a:xfrm>
          <a:prstGeom prst="rect">
            <a:avLst/>
          </a:prstGeom>
          <a:solidFill>
            <a:srgbClr val="FFED00"/>
          </a:solidFill>
          <a:ln/>
        </p:spPr>
        <p:txBody>
          <a:bodyPr/>
          <a:lstStyle/>
          <a:p>
            <a:endParaRPr lang="pt-BR" noProof="0"/>
          </a:p>
        </p:txBody>
      </p:sp>
      <p:sp>
        <p:nvSpPr>
          <p:cNvPr id="8" name="Text 1">
            <a:extLst>
              <a:ext uri="{FF2B5EF4-FFF2-40B4-BE49-F238E27FC236}">
                <a16:creationId xmlns:a16="http://schemas.microsoft.com/office/drawing/2014/main" id="{FC6A2F5E-306D-48FF-161B-7D301A81B6B0}"/>
              </a:ext>
            </a:extLst>
          </p:cNvPr>
          <p:cNvSpPr txBox="1"/>
          <p:nvPr/>
        </p:nvSpPr>
        <p:spPr>
          <a:xfrm>
            <a:off x="777240" y="267208"/>
            <a:ext cx="90525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2200" b="1" noProof="0" dirty="0">
                <a:solidFill>
                  <a:srgbClr val="004187"/>
                </a:solidFill>
                <a:latin typeface="Arial" pitchFamily="34" charset="0"/>
                <a:cs typeface="Arial" pitchFamily="34" charset="-120"/>
              </a:rPr>
              <a:t>2. INOVAÇÃO</a:t>
            </a:r>
            <a:endParaRPr lang="pt-BR" sz="2200" noProof="0" dirty="0"/>
          </a:p>
        </p:txBody>
      </p:sp>
      <p:sp>
        <p:nvSpPr>
          <p:cNvPr id="10" name="Text 2">
            <a:extLst>
              <a:ext uri="{FF2B5EF4-FFF2-40B4-BE49-F238E27FC236}">
                <a16:creationId xmlns:a16="http://schemas.microsoft.com/office/drawing/2014/main" id="{64958AC2-CB80-5ECF-BADB-00988A626DDC}"/>
              </a:ext>
            </a:extLst>
          </p:cNvPr>
          <p:cNvSpPr txBox="1"/>
          <p:nvPr/>
        </p:nvSpPr>
        <p:spPr>
          <a:xfrm>
            <a:off x="777240" y="713232"/>
            <a:ext cx="90525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2200" b="1" noProof="0">
                <a:solidFill>
                  <a:srgbClr val="00B0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Origem do desenvolvimento clínico </a:t>
            </a:r>
            <a:endParaRPr lang="pt-BR" sz="2200" noProof="0"/>
          </a:p>
        </p:txBody>
      </p:sp>
      <p:sp>
        <p:nvSpPr>
          <p:cNvPr id="12" name="Fonte">
            <a:extLst>
              <a:ext uri="{FF2B5EF4-FFF2-40B4-BE49-F238E27FC236}">
                <a16:creationId xmlns:a16="http://schemas.microsoft.com/office/drawing/2014/main" id="{77D57F81-425F-7ED3-1D6B-AEBBE57B1DBB}"/>
              </a:ext>
            </a:extLst>
          </p:cNvPr>
          <p:cNvSpPr txBox="1">
            <a:spLocks/>
          </p:cNvSpPr>
          <p:nvPr/>
        </p:nvSpPr>
        <p:spPr>
          <a:xfrm>
            <a:off x="172720" y="6556248"/>
            <a:ext cx="1184656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850" kern="1200" dirty="0">
                <a:solidFill>
                  <a:srgbClr val="9AA7B8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noProof="0"/>
              <a:t>Fonte:</a:t>
            </a:r>
            <a:r>
              <a:rPr lang="pt-BR"/>
              <a:t> </a:t>
            </a:r>
            <a:r>
              <a:rPr lang="pt-BR" err="1"/>
              <a:t>Clinicaltrials</a:t>
            </a:r>
            <a:endParaRPr lang="pt-BR" noProof="0"/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94EBC405-28E0-F58F-FA5B-884B2936A70B}"/>
              </a:ext>
            </a:extLst>
          </p:cNvPr>
          <p:cNvSpPr/>
          <p:nvPr/>
        </p:nvSpPr>
        <p:spPr>
          <a:xfrm>
            <a:off x="11865429" y="6672943"/>
            <a:ext cx="113211" cy="9797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48184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9C0772-5F0A-6135-157E-025CA75C3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E1101B-D8A7-09DC-8FBE-0D41A8CC5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noProof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1" name="Text 0">
            <a:extLst>
              <a:ext uri="{FF2B5EF4-FFF2-40B4-BE49-F238E27FC236}">
                <a16:creationId xmlns:a16="http://schemas.microsoft.com/office/drawing/2014/main" id="{B3B0EB8B-C9D1-3387-60B0-3DE39FEC0A83}"/>
              </a:ext>
            </a:extLst>
          </p:cNvPr>
          <p:cNvSpPr/>
          <p:nvPr/>
        </p:nvSpPr>
        <p:spPr>
          <a:xfrm>
            <a:off x="365760" y="1828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Shape 0">
            <a:extLst>
              <a:ext uri="{FF2B5EF4-FFF2-40B4-BE49-F238E27FC236}">
                <a16:creationId xmlns:a16="http://schemas.microsoft.com/office/drawing/2014/main" id="{72316CDB-B4E3-6749-9DA3-9BD3A971B951}"/>
              </a:ext>
            </a:extLst>
          </p:cNvPr>
          <p:cNvSpPr/>
          <p:nvPr/>
        </p:nvSpPr>
        <p:spPr>
          <a:xfrm>
            <a:off x="548640" y="329184"/>
            <a:ext cx="64008" cy="841248"/>
          </a:xfrm>
          <a:prstGeom prst="rect">
            <a:avLst/>
          </a:prstGeom>
          <a:solidFill>
            <a:srgbClr val="FFED00"/>
          </a:solidFill>
          <a:ln/>
        </p:spPr>
        <p:txBody>
          <a:bodyPr/>
          <a:lstStyle/>
          <a:p>
            <a:endParaRPr lang="pt-BR" noProof="0"/>
          </a:p>
        </p:txBody>
      </p:sp>
      <p:sp>
        <p:nvSpPr>
          <p:cNvPr id="77" name="Text 1">
            <a:extLst>
              <a:ext uri="{FF2B5EF4-FFF2-40B4-BE49-F238E27FC236}">
                <a16:creationId xmlns:a16="http://schemas.microsoft.com/office/drawing/2014/main" id="{ADA11211-8765-A3DF-85EC-B51D1848F661}"/>
              </a:ext>
            </a:extLst>
          </p:cNvPr>
          <p:cNvSpPr txBox="1"/>
          <p:nvPr/>
        </p:nvSpPr>
        <p:spPr>
          <a:xfrm>
            <a:off x="777239" y="523133"/>
            <a:ext cx="90525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pt-BR" sz="2200" b="1">
                <a:latin typeface="Arial" pitchFamily="34" charset="0"/>
                <a:cs typeface="Arial" pitchFamily="34" charset="-120"/>
              </a:rPr>
              <a:t>5 grandes tendências</a:t>
            </a:r>
          </a:p>
        </p:txBody>
      </p:sp>
      <p:sp>
        <p:nvSpPr>
          <p:cNvPr id="79" name="Text 2">
            <a:extLst>
              <a:ext uri="{FF2B5EF4-FFF2-40B4-BE49-F238E27FC236}">
                <a16:creationId xmlns:a16="http://schemas.microsoft.com/office/drawing/2014/main" id="{3FF87FF5-76EF-F58B-BFFB-4F6144D556F5}"/>
              </a:ext>
            </a:extLst>
          </p:cNvPr>
          <p:cNvSpPr txBox="1"/>
          <p:nvPr/>
        </p:nvSpPr>
        <p:spPr>
          <a:xfrm>
            <a:off x="777239" y="713232"/>
            <a:ext cx="9971273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endParaRPr lang="pt-BR" sz="2200" b="1" noProof="0">
              <a:solidFill>
                <a:schemeClr val="accent1"/>
              </a:solidFill>
              <a:latin typeface="Arial" pitchFamily="34" charset="0"/>
              <a:cs typeface="Arial" pitchFamily="34" charset="-12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A7D1545-22EB-F1E4-2EB3-8FCF078C4EC4}"/>
              </a:ext>
            </a:extLst>
          </p:cNvPr>
          <p:cNvSpPr txBox="1"/>
          <p:nvPr/>
        </p:nvSpPr>
        <p:spPr>
          <a:xfrm>
            <a:off x="777239" y="1713298"/>
            <a:ext cx="3323346" cy="36710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200000"/>
              </a:lnSpc>
              <a:buAutoNum type="arabicPeriod"/>
            </a:pPr>
            <a:r>
              <a:rPr lang="pt-BR" sz="240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Mercado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pt-BR" sz="240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Inovação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pt-BR" sz="2400">
                <a:latin typeface="Arial" panose="020B0604020202020204" pitchFamily="34" charset="0"/>
                <a:cs typeface="Arial" panose="020B0604020202020204" pitchFamily="34" charset="0"/>
              </a:rPr>
              <a:t>Produção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pt-BR" sz="240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Regulação e acesso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pt-BR" sz="240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Canais de venda</a:t>
            </a:r>
          </a:p>
        </p:txBody>
      </p:sp>
    </p:spTree>
    <p:extLst>
      <p:ext uri="{BB962C8B-B14F-4D97-AF65-F5344CB8AC3E}">
        <p14:creationId xmlns:p14="http://schemas.microsoft.com/office/powerpoint/2010/main" val="2213161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/>
          <p:cNvSpPr/>
          <p:nvPr/>
        </p:nvSpPr>
        <p:spPr>
          <a:xfrm>
            <a:off x="548640" y="329184"/>
            <a:ext cx="64008" cy="841248"/>
          </a:xfrm>
          <a:prstGeom prst="rect">
            <a:avLst/>
          </a:prstGeom>
          <a:solidFill>
            <a:srgbClr val="FFED00"/>
          </a:solidFill>
          <a:ln>
            <a:noFill/>
          </a:ln>
        </p:spPr>
        <p:txBody>
          <a:bodyPr rtlCol="0" anchor="ctr"/>
          <a:lstStyle/>
          <a:p>
            <a:pPr algn="ctr"/>
            <a:endParaRPr lang="pt-BR" noProof="0"/>
          </a:p>
        </p:txBody>
      </p:sp>
      <p:sp>
        <p:nvSpPr>
          <p:cNvPr id="48" name="TextBox 47"/>
          <p:cNvSpPr txBox="1"/>
          <p:nvPr/>
        </p:nvSpPr>
        <p:spPr>
          <a:xfrm>
            <a:off x="762000" y="499377"/>
            <a:ext cx="10881360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pt-BR" sz="2200" b="1" i="0" noProof="0">
                <a:solidFill>
                  <a:srgbClr val="004187"/>
                </a:solidFill>
                <a:latin typeface="Arial"/>
              </a:rPr>
              <a:t>3. PRODUÇÃO</a:t>
            </a:r>
          </a:p>
        </p:txBody>
      </p:sp>
      <p:sp>
        <p:nvSpPr>
          <p:cNvPr id="50" name="Fonte"/>
          <p:cNvSpPr txBox="1">
            <a:spLocks/>
          </p:cNvSpPr>
          <p:nvPr/>
        </p:nvSpPr>
        <p:spPr>
          <a:xfrm>
            <a:off x="172720" y="6556248"/>
            <a:ext cx="1184656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850" kern="1200" dirty="0">
                <a:solidFill>
                  <a:srgbClr val="9AA7B8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noProof="0"/>
              <a:t>Fonte: Comex </a:t>
            </a:r>
            <a:r>
              <a:rPr lang="pt-BR" noProof="0" err="1"/>
              <a:t>Stat</a:t>
            </a:r>
            <a:r>
              <a:rPr lang="pt-BR" noProof="0"/>
              <a:t>; 3º Censo do Setor Farmoquímico (</a:t>
            </a:r>
            <a:r>
              <a:rPr lang="pt-BR" noProof="0" err="1"/>
              <a:t>mai</a:t>
            </a:r>
            <a:r>
              <a:rPr lang="pt-BR" noProof="0"/>
              <a:t>/2026); BNDES e </a:t>
            </a:r>
            <a:r>
              <a:rPr lang="pt-BR" noProof="0" err="1"/>
              <a:t>Abiquifi</a:t>
            </a:r>
            <a:r>
              <a:rPr lang="pt-BR" noProof="0"/>
              <a:t>; Grupo </a:t>
            </a:r>
            <a:r>
              <a:rPr lang="pt-BR" noProof="0" err="1"/>
              <a:t>FarmaBrasil</a:t>
            </a:r>
            <a:endParaRPr lang="pt-BR" noProof="0"/>
          </a:p>
        </p:txBody>
      </p:sp>
      <p:graphicFrame>
        <p:nvGraphicFramePr>
          <p:cNvPr id="51" name="Chart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8377516"/>
              </p:ext>
            </p:extLst>
          </p:nvPr>
        </p:nvGraphicFramePr>
        <p:xfrm>
          <a:off x="548640" y="1783080"/>
          <a:ext cx="5486400" cy="2377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2" name="TextBox 51"/>
          <p:cNvSpPr txBox="1"/>
          <p:nvPr/>
        </p:nvSpPr>
        <p:spPr>
          <a:xfrm>
            <a:off x="548640" y="4343399"/>
            <a:ext cx="548640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pt-BR" sz="1200" b="1" i="0" spc="80" noProof="0">
                <a:solidFill>
                  <a:srgbClr val="004187"/>
                </a:solidFill>
                <a:latin typeface="Arial"/>
              </a:rPr>
              <a:t>ORIGEM DO IFA USADO NO BRASIL</a:t>
            </a:r>
          </a:p>
        </p:txBody>
      </p:sp>
      <p:sp>
        <p:nvSpPr>
          <p:cNvPr id="53" name="Rectangle 52"/>
          <p:cNvSpPr/>
          <p:nvPr/>
        </p:nvSpPr>
        <p:spPr>
          <a:xfrm>
            <a:off x="548640" y="4663440"/>
            <a:ext cx="5486400" cy="502920"/>
          </a:xfrm>
          <a:prstGeom prst="rect">
            <a:avLst/>
          </a:prstGeom>
          <a:solidFill>
            <a:srgbClr val="004187"/>
          </a:solidFill>
          <a:ln>
            <a:noFill/>
          </a:ln>
        </p:spPr>
        <p:txBody>
          <a:bodyPr rtlCol="0" anchor="ctr"/>
          <a:lstStyle/>
          <a:p>
            <a:pPr algn="ctr"/>
            <a:endParaRPr lang="pt-BR" noProof="0"/>
          </a:p>
        </p:txBody>
      </p:sp>
      <p:sp>
        <p:nvSpPr>
          <p:cNvPr id="54" name="Rectangle 53"/>
          <p:cNvSpPr/>
          <p:nvPr/>
        </p:nvSpPr>
        <p:spPr>
          <a:xfrm>
            <a:off x="548640" y="4663440"/>
            <a:ext cx="329184" cy="502920"/>
          </a:xfrm>
          <a:prstGeom prst="rect">
            <a:avLst/>
          </a:prstGeom>
          <a:solidFill>
            <a:srgbClr val="FFED00"/>
          </a:solidFill>
          <a:ln>
            <a:noFill/>
          </a:ln>
        </p:spPr>
        <p:txBody>
          <a:bodyPr rtlCol="0" anchor="ctr"/>
          <a:lstStyle/>
          <a:p>
            <a:pPr algn="ctr"/>
            <a:endParaRPr lang="pt-BR" noProof="0"/>
          </a:p>
        </p:txBody>
      </p:sp>
      <p:sp>
        <p:nvSpPr>
          <p:cNvPr id="55" name="TextBox 54"/>
          <p:cNvSpPr txBox="1"/>
          <p:nvPr/>
        </p:nvSpPr>
        <p:spPr>
          <a:xfrm>
            <a:off x="1005840" y="4663440"/>
            <a:ext cx="493776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pt-BR" sz="1150" b="1" i="0" noProof="0">
                <a:solidFill>
                  <a:srgbClr val="FFFFFF"/>
                </a:solidFill>
                <a:latin typeface="Arial"/>
              </a:rPr>
              <a:t>94% importado, principalmente da China e da Índia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48640" y="5212080"/>
            <a:ext cx="274320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pt-BR" sz="1400" b="1" i="0" noProof="0">
                <a:solidFill>
                  <a:srgbClr val="004187"/>
                </a:solidFill>
                <a:latin typeface="Arial"/>
              </a:rPr>
              <a:t>6% produzido no país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548640" y="5806440"/>
            <a:ext cx="502920" cy="0"/>
          </a:xfrm>
          <a:prstGeom prst="line">
            <a:avLst/>
          </a:prstGeom>
          <a:ln w="31750">
            <a:solidFill>
              <a:srgbClr val="FFED00"/>
            </a:solidFill>
          </a:ln>
        </p:spPr>
      </p:cxnSp>
      <p:sp>
        <p:nvSpPr>
          <p:cNvPr id="59" name="TextBox 58"/>
          <p:cNvSpPr txBox="1"/>
          <p:nvPr/>
        </p:nvSpPr>
        <p:spPr>
          <a:xfrm>
            <a:off x="7310628" y="1792224"/>
            <a:ext cx="525780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pt-BR" sz="1000" b="1" i="0" spc="80" noProof="0">
                <a:solidFill>
                  <a:srgbClr val="004187"/>
                </a:solidFill>
                <a:latin typeface="Arial"/>
              </a:rPr>
              <a:t>O QUE O DADO MOSTRA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7310628" y="2084832"/>
            <a:ext cx="1737360" cy="3257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pt-BR" sz="1900" b="1" i="0" noProof="0">
                <a:solidFill>
                  <a:srgbClr val="0B2D5C"/>
                </a:solidFill>
                <a:latin typeface="Arial"/>
              </a:rPr>
              <a:t>≈70%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178039" y="2460176"/>
            <a:ext cx="3390834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pt-BR" sz="1400" b="0" i="0" noProof="0">
                <a:solidFill>
                  <a:srgbClr val="4A4A4A"/>
                </a:solidFill>
                <a:latin typeface="Arial"/>
              </a:rPr>
              <a:t>do consumo de medicamentos é produzido no país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7178040" y="3167253"/>
            <a:ext cx="1737360" cy="3257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pt-BR" sz="1900" b="1" i="0" noProof="0">
                <a:solidFill>
                  <a:srgbClr val="00B0F0"/>
                </a:solidFill>
                <a:latin typeface="Arial"/>
              </a:rPr>
              <a:t>50% → 6%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7178039" y="3520440"/>
            <a:ext cx="3390835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pt-BR" sz="1400" b="0" i="0" noProof="0">
                <a:solidFill>
                  <a:srgbClr val="4A4A4A"/>
                </a:solidFill>
                <a:latin typeface="Arial"/>
              </a:rPr>
              <a:t>da demanda de IFA atendida por fábrica nacional, de três décadas atrás a 2025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7178040" y="4265947"/>
            <a:ext cx="1645919" cy="3257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pt-BR" sz="1900" b="1" i="0" noProof="0">
                <a:solidFill>
                  <a:srgbClr val="0B2D5C"/>
                </a:solidFill>
                <a:latin typeface="Arial"/>
              </a:rPr>
              <a:t>R$ 18 bi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7178039" y="4619134"/>
            <a:ext cx="3212369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pt-BR" sz="1400" b="0" i="0" noProof="0">
                <a:solidFill>
                  <a:srgbClr val="4A4A4A"/>
                </a:solidFill>
                <a:latin typeface="Arial"/>
              </a:rPr>
              <a:t>de faturamento das 37 empresas nacionais de IFA</a:t>
            </a:r>
          </a:p>
        </p:txBody>
      </p:sp>
      <p:sp>
        <p:nvSpPr>
          <p:cNvPr id="3" name="Shape 12">
            <a:extLst>
              <a:ext uri="{FF2B5EF4-FFF2-40B4-BE49-F238E27FC236}">
                <a16:creationId xmlns:a16="http://schemas.microsoft.com/office/drawing/2014/main" id="{74B42F30-5F83-D45D-5D53-6262B9A3DCBA}"/>
              </a:ext>
            </a:extLst>
          </p:cNvPr>
          <p:cNvSpPr/>
          <p:nvPr/>
        </p:nvSpPr>
        <p:spPr>
          <a:xfrm>
            <a:off x="6593841" y="1262380"/>
            <a:ext cx="1" cy="5155159"/>
          </a:xfrm>
          <a:prstGeom prst="line">
            <a:avLst/>
          </a:prstGeom>
          <a:noFill/>
          <a:ln w="12700">
            <a:solidFill>
              <a:srgbClr val="D9E3F0"/>
            </a:solidFill>
            <a:prstDash val="solid"/>
          </a:ln>
        </p:spPr>
        <p:txBody>
          <a:bodyPr/>
          <a:lstStyle/>
          <a:p>
            <a:endParaRPr lang="pt-BR" noProof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0">
            <a:extLst>
              <a:ext uri="{FF2B5EF4-FFF2-40B4-BE49-F238E27FC236}">
                <a16:creationId xmlns:a16="http://schemas.microsoft.com/office/drawing/2014/main" id="{D87AB9EC-ABC8-95EC-7A39-E26024F69853}"/>
              </a:ext>
            </a:extLst>
          </p:cNvPr>
          <p:cNvSpPr/>
          <p:nvPr/>
        </p:nvSpPr>
        <p:spPr>
          <a:xfrm>
            <a:off x="548640" y="329184"/>
            <a:ext cx="64008" cy="841248"/>
          </a:xfrm>
          <a:prstGeom prst="rect">
            <a:avLst/>
          </a:prstGeom>
          <a:solidFill>
            <a:srgbClr val="FFED00"/>
          </a:solidFill>
          <a:ln/>
        </p:spPr>
        <p:txBody>
          <a:bodyPr/>
          <a:lstStyle/>
          <a:p>
            <a:endParaRPr lang="pt-BR" noProof="0"/>
          </a:p>
        </p:txBody>
      </p:sp>
      <p:sp>
        <p:nvSpPr>
          <p:cNvPr id="8" name="Text 1">
            <a:extLst>
              <a:ext uri="{FF2B5EF4-FFF2-40B4-BE49-F238E27FC236}">
                <a16:creationId xmlns:a16="http://schemas.microsoft.com/office/drawing/2014/main" id="{E4479A1D-FBB6-A40E-43C5-3EE85A61DBC2}"/>
              </a:ext>
            </a:extLst>
          </p:cNvPr>
          <p:cNvSpPr txBox="1"/>
          <p:nvPr/>
        </p:nvSpPr>
        <p:spPr>
          <a:xfrm>
            <a:off x="777240" y="267208"/>
            <a:ext cx="90525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2200" b="1" dirty="0">
                <a:solidFill>
                  <a:srgbClr val="004187"/>
                </a:solidFill>
                <a:latin typeface="Arial" pitchFamily="34" charset="0"/>
                <a:cs typeface="Arial" pitchFamily="34" charset="-120"/>
              </a:rPr>
              <a:t>3</a:t>
            </a:r>
            <a:r>
              <a:rPr lang="pt-BR" sz="2200" b="1" noProof="0" dirty="0">
                <a:solidFill>
                  <a:srgbClr val="004187"/>
                </a:solidFill>
                <a:latin typeface="Arial" pitchFamily="34" charset="0"/>
                <a:cs typeface="Arial" pitchFamily="34" charset="-120"/>
              </a:rPr>
              <a:t>. </a:t>
            </a:r>
            <a:r>
              <a:rPr lang="pt-BR" sz="2200" b="1" dirty="0">
                <a:solidFill>
                  <a:srgbClr val="004187"/>
                </a:solidFill>
                <a:latin typeface="Arial" pitchFamily="34" charset="0"/>
                <a:cs typeface="Arial" pitchFamily="34" charset="-120"/>
              </a:rPr>
              <a:t>PRODUÇÃO</a:t>
            </a:r>
            <a:endParaRPr lang="pt-BR" sz="2200" noProof="0" dirty="0"/>
          </a:p>
        </p:txBody>
      </p:sp>
      <p:sp>
        <p:nvSpPr>
          <p:cNvPr id="10" name="Text 2">
            <a:extLst>
              <a:ext uri="{FF2B5EF4-FFF2-40B4-BE49-F238E27FC236}">
                <a16:creationId xmlns:a16="http://schemas.microsoft.com/office/drawing/2014/main" id="{1B5FF2C8-85DE-0626-D227-067B35DE8FE3}"/>
              </a:ext>
            </a:extLst>
          </p:cNvPr>
          <p:cNvSpPr txBox="1"/>
          <p:nvPr/>
        </p:nvSpPr>
        <p:spPr>
          <a:xfrm>
            <a:off x="777240" y="713232"/>
            <a:ext cx="90525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2200" b="1" noProof="0" dirty="0">
                <a:solidFill>
                  <a:srgbClr val="00B0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Participação regional nos certificados de qualidade de </a:t>
            </a:r>
            <a:r>
              <a:rPr lang="pt-BR" sz="2200" b="1" noProof="0" dirty="0" err="1">
                <a:solidFill>
                  <a:srgbClr val="00B0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IFAs</a:t>
            </a:r>
            <a:endParaRPr lang="pt-BR" sz="2200" noProof="0" dirty="0"/>
          </a:p>
        </p:txBody>
      </p:sp>
      <p:sp>
        <p:nvSpPr>
          <p:cNvPr id="12" name="Fonte">
            <a:extLst>
              <a:ext uri="{FF2B5EF4-FFF2-40B4-BE49-F238E27FC236}">
                <a16:creationId xmlns:a16="http://schemas.microsoft.com/office/drawing/2014/main" id="{828F7EFB-F421-5723-3BF1-ACEDACC830BA}"/>
              </a:ext>
            </a:extLst>
          </p:cNvPr>
          <p:cNvSpPr txBox="1">
            <a:spLocks/>
          </p:cNvSpPr>
          <p:nvPr/>
        </p:nvSpPr>
        <p:spPr>
          <a:xfrm>
            <a:off x="172720" y="6556248"/>
            <a:ext cx="1184656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850" kern="1200" dirty="0">
                <a:solidFill>
                  <a:srgbClr val="9AA7B8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noProof="0" dirty="0"/>
              <a:t>Fonte:</a:t>
            </a:r>
            <a:r>
              <a:rPr lang="pt-BR" dirty="0"/>
              <a:t> </a:t>
            </a:r>
            <a:r>
              <a:rPr lang="pt-BR" dirty="0" err="1"/>
              <a:t>Mundicare</a:t>
            </a:r>
            <a:endParaRPr lang="pt-BR" noProof="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ACD6451-D2C3-515F-B552-1466C0B60E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646309"/>
            <a:ext cx="11643360" cy="3993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9214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/>
          <p:cNvSpPr/>
          <p:nvPr/>
        </p:nvSpPr>
        <p:spPr>
          <a:xfrm>
            <a:off x="548640" y="329184"/>
            <a:ext cx="64008" cy="841248"/>
          </a:xfrm>
          <a:prstGeom prst="rect">
            <a:avLst/>
          </a:prstGeom>
          <a:solidFill>
            <a:srgbClr val="FFED00"/>
          </a:solidFill>
          <a:ln>
            <a:noFill/>
          </a:ln>
        </p:spPr>
        <p:txBody>
          <a:bodyPr rtlCol="0" anchor="ctr"/>
          <a:lstStyle/>
          <a:p>
            <a:pPr algn="ctr"/>
            <a:endParaRPr lang="pt-BR" noProof="0"/>
          </a:p>
        </p:txBody>
      </p:sp>
      <p:sp>
        <p:nvSpPr>
          <p:cNvPr id="48" name="TextBox 47"/>
          <p:cNvSpPr txBox="1"/>
          <p:nvPr/>
        </p:nvSpPr>
        <p:spPr>
          <a:xfrm>
            <a:off x="777240" y="301752"/>
            <a:ext cx="10881360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pt-BR" sz="2200" b="1" i="0" noProof="0">
                <a:solidFill>
                  <a:srgbClr val="004187"/>
                </a:solidFill>
                <a:latin typeface="Arial"/>
              </a:rPr>
              <a:t>3. PRODUÇÃO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77240" y="713232"/>
            <a:ext cx="10881360" cy="6771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pt-BR" sz="2200" b="1" i="0" noProof="0">
                <a:solidFill>
                  <a:srgbClr val="00B0F0"/>
                </a:solidFill>
                <a:latin typeface="Arial"/>
              </a:rPr>
              <a:t>Novas fábricas e a geopolítica da produção</a:t>
            </a:r>
          </a:p>
          <a:p>
            <a:pPr algn="l"/>
            <a:endParaRPr lang="pt-BR" sz="2200" b="1" noProof="0">
              <a:solidFill>
                <a:srgbClr val="00B0F0"/>
              </a:solidFill>
              <a:latin typeface="Arial"/>
            </a:endParaRPr>
          </a:p>
        </p:txBody>
      </p:sp>
      <p:sp>
        <p:nvSpPr>
          <p:cNvPr id="50" name="Fonte"/>
          <p:cNvSpPr txBox="1">
            <a:spLocks/>
          </p:cNvSpPr>
          <p:nvPr/>
        </p:nvSpPr>
        <p:spPr>
          <a:xfrm>
            <a:off x="172720" y="6556248"/>
            <a:ext cx="1184656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850" kern="1200" dirty="0">
                <a:solidFill>
                  <a:srgbClr val="9AA7B8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noProof="0"/>
              <a:t>Fonte: BNDES; Grupo </a:t>
            </a:r>
            <a:r>
              <a:rPr lang="pt-BR" noProof="0" err="1"/>
              <a:t>FarmaBrasil</a:t>
            </a:r>
            <a:r>
              <a:rPr lang="pt-BR" noProof="0"/>
              <a:t>; Anvisa;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57784" y="2267712"/>
            <a:ext cx="576072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pt-BR" sz="1400" b="1" i="0" spc="80" noProof="0">
                <a:solidFill>
                  <a:srgbClr val="004187"/>
                </a:solidFill>
                <a:latin typeface="Arial"/>
              </a:rPr>
              <a:t>INVESTIMENTOS EM FÁBRICAS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57784" y="2615184"/>
            <a:ext cx="274320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pt-BR" sz="2000" b="1" i="0" noProof="0">
                <a:solidFill>
                  <a:srgbClr val="0B2D5C"/>
                </a:solidFill>
                <a:latin typeface="Arial"/>
              </a:rPr>
              <a:t>R$ 16 bi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57784" y="2985515"/>
            <a:ext cx="274320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pt-BR" sz="1400" b="0" i="0" noProof="0">
                <a:solidFill>
                  <a:srgbClr val="4A4A4A"/>
                </a:solidFill>
                <a:latin typeface="Arial"/>
              </a:rPr>
              <a:t>anunciados pelas empresas do </a:t>
            </a:r>
            <a:r>
              <a:rPr lang="pt-BR" sz="1400" b="0" i="0" noProof="0" err="1">
                <a:solidFill>
                  <a:srgbClr val="4A4A4A"/>
                </a:solidFill>
                <a:latin typeface="Arial"/>
              </a:rPr>
              <a:t>FarmaBrasil</a:t>
            </a:r>
            <a:r>
              <a:rPr lang="pt-BR" sz="1400" b="0" i="0" noProof="0">
                <a:solidFill>
                  <a:srgbClr val="4A4A4A"/>
                </a:solidFill>
                <a:latin typeface="Arial"/>
              </a:rPr>
              <a:t> de 2024 a 2026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57784" y="3648454"/>
            <a:ext cx="274320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pt-BR" sz="2000" b="1" i="0" noProof="0">
                <a:solidFill>
                  <a:srgbClr val="00B0F0"/>
                </a:solidFill>
                <a:latin typeface="Arial"/>
              </a:rPr>
              <a:t>R$ 30 bi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57784" y="3991353"/>
            <a:ext cx="274320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pt-BR" sz="1400" b="0" i="0" noProof="0">
                <a:solidFill>
                  <a:srgbClr val="4A4A4A"/>
                </a:solidFill>
                <a:latin typeface="Arial"/>
              </a:rPr>
              <a:t>previstos até 2035 no plano Brasil Pharma</a:t>
            </a:r>
          </a:p>
        </p:txBody>
      </p:sp>
      <p:sp>
        <p:nvSpPr>
          <p:cNvPr id="81" name="Rounded Rectangle 80"/>
          <p:cNvSpPr/>
          <p:nvPr/>
        </p:nvSpPr>
        <p:spPr>
          <a:xfrm>
            <a:off x="6016752" y="1709928"/>
            <a:ext cx="5596128" cy="1572768"/>
          </a:xfrm>
          <a:prstGeom prst="roundRect">
            <a:avLst>
              <a:gd name="adj" fmla="val 3488"/>
            </a:avLst>
          </a:prstGeom>
          <a:solidFill>
            <a:srgbClr val="EAF1FB"/>
          </a:solidFill>
          <a:ln>
            <a:noFill/>
          </a:ln>
        </p:spPr>
        <p:txBody>
          <a:bodyPr rtlCol="0" anchor="ctr"/>
          <a:lstStyle/>
          <a:p>
            <a:pPr algn="ctr"/>
            <a:endParaRPr lang="pt-BR" noProof="0"/>
          </a:p>
        </p:txBody>
      </p:sp>
      <p:sp>
        <p:nvSpPr>
          <p:cNvPr id="82" name="TextBox 81"/>
          <p:cNvSpPr txBox="1"/>
          <p:nvPr/>
        </p:nvSpPr>
        <p:spPr>
          <a:xfrm>
            <a:off x="6099048" y="1837944"/>
            <a:ext cx="466344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pt-BR" sz="1200" b="1" i="0" spc="80" noProof="0">
                <a:solidFill>
                  <a:srgbClr val="00B0F0"/>
                </a:solidFill>
                <a:latin typeface="Arial"/>
              </a:rPr>
              <a:t>NEARSHORING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6096000" y="2084832"/>
            <a:ext cx="5315712" cy="107721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t-BR" sz="1400" b="0" i="0" noProof="0">
                <a:solidFill>
                  <a:srgbClr val="283353"/>
                </a:solidFill>
                <a:latin typeface="Arial"/>
              </a:rPr>
              <a:t>Empresas buscam produzir mais perto dos mercados consumidores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t-BR" sz="1400" b="0" i="0" noProof="0">
                <a:solidFill>
                  <a:srgbClr val="283353"/>
                </a:solidFill>
                <a:latin typeface="Arial"/>
              </a:rPr>
              <a:t>Cadeias globais mais resilientes e menor risco logístico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t-BR" sz="1400" b="0" i="0" noProof="0">
                <a:solidFill>
                  <a:srgbClr val="283353"/>
                </a:solidFill>
                <a:latin typeface="Arial"/>
              </a:rPr>
              <a:t>Brasil ganha relevância como hub regional de manufatura farmacêutica</a:t>
            </a:r>
          </a:p>
        </p:txBody>
      </p:sp>
      <p:sp>
        <p:nvSpPr>
          <p:cNvPr id="84" name="Rounded Rectangle 83"/>
          <p:cNvSpPr/>
          <p:nvPr/>
        </p:nvSpPr>
        <p:spPr>
          <a:xfrm>
            <a:off x="6016752" y="3401568"/>
            <a:ext cx="5596128" cy="1385986"/>
          </a:xfrm>
          <a:prstGeom prst="roundRect">
            <a:avLst>
              <a:gd name="adj" fmla="val 3488"/>
            </a:avLst>
          </a:prstGeom>
          <a:solidFill>
            <a:srgbClr val="F4F9FF"/>
          </a:solidFill>
          <a:ln>
            <a:noFill/>
          </a:ln>
        </p:spPr>
        <p:txBody>
          <a:bodyPr rtlCol="0" anchor="ctr"/>
          <a:lstStyle/>
          <a:p>
            <a:pPr algn="ctr"/>
            <a:endParaRPr lang="pt-BR" noProof="0"/>
          </a:p>
        </p:txBody>
      </p:sp>
      <p:sp>
        <p:nvSpPr>
          <p:cNvPr id="85" name="TextBox 84"/>
          <p:cNvSpPr txBox="1"/>
          <p:nvPr/>
        </p:nvSpPr>
        <p:spPr>
          <a:xfrm>
            <a:off x="6099048" y="3501259"/>
            <a:ext cx="466344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pt-BR" sz="1200" b="1" i="0" spc="80" noProof="0">
                <a:solidFill>
                  <a:srgbClr val="00B0F0"/>
                </a:solidFill>
                <a:latin typeface="Arial"/>
              </a:rPr>
              <a:t>FRIENDSHORING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6096000" y="3803844"/>
            <a:ext cx="5315712" cy="8617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t-BR" sz="1400" b="0" i="0" noProof="0">
                <a:solidFill>
                  <a:srgbClr val="283353"/>
                </a:solidFill>
                <a:latin typeface="Arial"/>
              </a:rPr>
              <a:t>Diversificação de fornecedores e fortalecimento de parcerias estratégicas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t-BR" sz="1400" b="0" i="0" noProof="0">
                <a:solidFill>
                  <a:srgbClr val="283353"/>
                </a:solidFill>
                <a:latin typeface="Arial"/>
              </a:rPr>
              <a:t>Busca por maior segurança de abastecimento de insumos críticos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6016752" y="5070350"/>
            <a:ext cx="539496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pt-BR" sz="1400" b="0" i="0" noProof="0">
                <a:latin typeface="Arial"/>
              </a:rPr>
              <a:t>A Lei 15.471/2026 classifica </a:t>
            </a:r>
            <a:r>
              <a:rPr lang="pt-BR" sz="1400" b="0" i="0" noProof="0" err="1">
                <a:latin typeface="Arial"/>
              </a:rPr>
              <a:t>IFAs</a:t>
            </a:r>
            <a:r>
              <a:rPr lang="pt-BR" sz="1400" b="0" i="0" noProof="0">
                <a:latin typeface="Arial"/>
              </a:rPr>
              <a:t> como produtos estratégicos e abre espaço para compras públicas e </a:t>
            </a:r>
            <a:r>
              <a:rPr lang="pt-BR" sz="1400" b="0" i="0" noProof="0" err="1">
                <a:latin typeface="Arial"/>
              </a:rPr>
              <a:t>PDPs</a:t>
            </a:r>
            <a:r>
              <a:rPr lang="pt-BR" sz="1400" b="0" i="0" noProof="0">
                <a:latin typeface="Arial"/>
              </a:rPr>
              <a:t>. </a:t>
            </a: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2126741F-C07E-64EC-F2F3-FAA38C0175EC}"/>
              </a:ext>
            </a:extLst>
          </p:cNvPr>
          <p:cNvSpPr/>
          <p:nvPr/>
        </p:nvSpPr>
        <p:spPr>
          <a:xfrm>
            <a:off x="11865429" y="6672943"/>
            <a:ext cx="113211" cy="9797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13F83-41A9-C55A-CADF-17FA6C220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11433B-5858-ECB3-F24E-B4E686CDB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noProof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1" name="Text 0">
            <a:extLst>
              <a:ext uri="{FF2B5EF4-FFF2-40B4-BE49-F238E27FC236}">
                <a16:creationId xmlns:a16="http://schemas.microsoft.com/office/drawing/2014/main" id="{851AFCB1-790E-6E11-5A9A-F08EC2E81D5D}"/>
              </a:ext>
            </a:extLst>
          </p:cNvPr>
          <p:cNvSpPr/>
          <p:nvPr/>
        </p:nvSpPr>
        <p:spPr>
          <a:xfrm>
            <a:off x="365760" y="1828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Shape 0">
            <a:extLst>
              <a:ext uri="{FF2B5EF4-FFF2-40B4-BE49-F238E27FC236}">
                <a16:creationId xmlns:a16="http://schemas.microsoft.com/office/drawing/2014/main" id="{867CB75E-0D5C-F04C-086D-EF590148AB97}"/>
              </a:ext>
            </a:extLst>
          </p:cNvPr>
          <p:cNvSpPr/>
          <p:nvPr/>
        </p:nvSpPr>
        <p:spPr>
          <a:xfrm>
            <a:off x="548640" y="329184"/>
            <a:ext cx="64008" cy="841248"/>
          </a:xfrm>
          <a:prstGeom prst="rect">
            <a:avLst/>
          </a:prstGeom>
          <a:solidFill>
            <a:srgbClr val="FFED00"/>
          </a:solidFill>
          <a:ln/>
        </p:spPr>
        <p:txBody>
          <a:bodyPr/>
          <a:lstStyle/>
          <a:p>
            <a:endParaRPr lang="pt-BR" noProof="0"/>
          </a:p>
        </p:txBody>
      </p:sp>
      <p:sp>
        <p:nvSpPr>
          <p:cNvPr id="77" name="Text 1">
            <a:extLst>
              <a:ext uri="{FF2B5EF4-FFF2-40B4-BE49-F238E27FC236}">
                <a16:creationId xmlns:a16="http://schemas.microsoft.com/office/drawing/2014/main" id="{48B5CB89-AA24-8299-DC95-4C8CA87B1100}"/>
              </a:ext>
            </a:extLst>
          </p:cNvPr>
          <p:cNvSpPr txBox="1"/>
          <p:nvPr/>
        </p:nvSpPr>
        <p:spPr>
          <a:xfrm>
            <a:off x="777239" y="523133"/>
            <a:ext cx="90525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pt-BR" sz="2200" b="1">
                <a:latin typeface="Arial" pitchFamily="34" charset="0"/>
                <a:cs typeface="Arial" pitchFamily="34" charset="-120"/>
              </a:rPr>
              <a:t>5 grandes tendências</a:t>
            </a:r>
          </a:p>
        </p:txBody>
      </p:sp>
      <p:sp>
        <p:nvSpPr>
          <p:cNvPr id="79" name="Text 2">
            <a:extLst>
              <a:ext uri="{FF2B5EF4-FFF2-40B4-BE49-F238E27FC236}">
                <a16:creationId xmlns:a16="http://schemas.microsoft.com/office/drawing/2014/main" id="{75B6DCB8-DF9B-68B1-8B31-166B82A173B6}"/>
              </a:ext>
            </a:extLst>
          </p:cNvPr>
          <p:cNvSpPr txBox="1"/>
          <p:nvPr/>
        </p:nvSpPr>
        <p:spPr>
          <a:xfrm>
            <a:off x="777239" y="713232"/>
            <a:ext cx="9971273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endParaRPr lang="pt-BR" sz="2200" b="1" noProof="0">
              <a:solidFill>
                <a:schemeClr val="accent1"/>
              </a:solidFill>
              <a:latin typeface="Arial" pitchFamily="34" charset="0"/>
              <a:cs typeface="Arial" pitchFamily="34" charset="-12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216CF22-B8FC-CB7E-F764-CBEF6997C957}"/>
              </a:ext>
            </a:extLst>
          </p:cNvPr>
          <p:cNvSpPr txBox="1"/>
          <p:nvPr/>
        </p:nvSpPr>
        <p:spPr>
          <a:xfrm>
            <a:off x="777239" y="1713298"/>
            <a:ext cx="3323346" cy="36710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200000"/>
              </a:lnSpc>
              <a:buAutoNum type="arabicPeriod"/>
            </a:pPr>
            <a:r>
              <a:rPr lang="pt-BR" sz="240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Mercado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pt-BR" sz="240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Inovação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pt-BR" sz="240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Produção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pt-BR" sz="2400">
                <a:latin typeface="Arial" panose="020B0604020202020204" pitchFamily="34" charset="0"/>
                <a:cs typeface="Arial" panose="020B0604020202020204" pitchFamily="34" charset="0"/>
              </a:rPr>
              <a:t>Regulação e acesso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pt-BR" sz="240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Canais de venda</a:t>
            </a:r>
          </a:p>
        </p:txBody>
      </p:sp>
    </p:spTree>
    <p:extLst>
      <p:ext uri="{BB962C8B-B14F-4D97-AF65-F5344CB8AC3E}">
        <p14:creationId xmlns:p14="http://schemas.microsoft.com/office/powerpoint/2010/main" val="4754158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64008" cy="841248"/>
          </a:xfrm>
          <a:prstGeom prst="rect">
            <a:avLst/>
          </a:prstGeom>
          <a:solidFill>
            <a:srgbClr val="FFED00"/>
          </a:solidFill>
          <a:ln/>
        </p:spPr>
        <p:txBody>
          <a:bodyPr/>
          <a:lstStyle/>
          <a:p>
            <a:endParaRPr lang="pt-BR" noProof="0"/>
          </a:p>
        </p:txBody>
      </p:sp>
      <p:sp>
        <p:nvSpPr>
          <p:cNvPr id="3" name="Text 1"/>
          <p:cNvSpPr txBox="1"/>
          <p:nvPr/>
        </p:nvSpPr>
        <p:spPr>
          <a:xfrm>
            <a:off x="777240" y="356616"/>
            <a:ext cx="10881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2300" b="1" noProof="0">
                <a:solidFill>
                  <a:srgbClr val="0041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REGULAÇÃO E ACESSO</a:t>
            </a:r>
            <a:endParaRPr lang="pt-BR" sz="2300" noProof="0"/>
          </a:p>
        </p:txBody>
      </p:sp>
      <p:sp>
        <p:nvSpPr>
          <p:cNvPr id="4" name="Text 2"/>
          <p:cNvSpPr txBox="1"/>
          <p:nvPr/>
        </p:nvSpPr>
        <p:spPr>
          <a:xfrm>
            <a:off x="777240" y="786384"/>
            <a:ext cx="10881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2300" b="1" noProof="0">
                <a:solidFill>
                  <a:srgbClr val="00B0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PDP, PDIL e ETEC: Instrumentos da nova política de saúde</a:t>
            </a:r>
            <a:endParaRPr lang="pt-BR" sz="2300" noProof="0"/>
          </a:p>
        </p:txBody>
      </p:sp>
      <p:sp>
        <p:nvSpPr>
          <p:cNvPr id="6" name="Shape 4"/>
          <p:cNvSpPr/>
          <p:nvPr/>
        </p:nvSpPr>
        <p:spPr>
          <a:xfrm>
            <a:off x="1600200" y="2020824"/>
            <a:ext cx="3904488" cy="1691640"/>
          </a:xfrm>
          <a:prstGeom prst="roundRect">
            <a:avLst>
              <a:gd name="adj" fmla="val 3243"/>
            </a:avLst>
          </a:prstGeom>
          <a:solidFill>
            <a:srgbClr val="EAF1FB"/>
          </a:solidFill>
          <a:ln/>
        </p:spPr>
        <p:txBody>
          <a:bodyPr/>
          <a:lstStyle/>
          <a:p>
            <a:endParaRPr lang="pt-BR" noProof="0"/>
          </a:p>
        </p:txBody>
      </p:sp>
      <p:sp>
        <p:nvSpPr>
          <p:cNvPr id="7" name="Text 5"/>
          <p:cNvSpPr txBox="1"/>
          <p:nvPr/>
        </p:nvSpPr>
        <p:spPr>
          <a:xfrm>
            <a:off x="1783080" y="2148840"/>
            <a:ext cx="3246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400" b="1" noProof="0">
                <a:solidFill>
                  <a:srgbClr val="00B0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PDP</a:t>
            </a:r>
            <a:endParaRPr lang="pt-BR" sz="1400" noProof="0"/>
          </a:p>
        </p:txBody>
      </p:sp>
      <p:sp>
        <p:nvSpPr>
          <p:cNvPr id="8" name="Text 6"/>
          <p:cNvSpPr txBox="1"/>
          <p:nvPr/>
        </p:nvSpPr>
        <p:spPr>
          <a:xfrm>
            <a:off x="1783080" y="2377440"/>
            <a:ext cx="3246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2600" b="1" noProof="0">
                <a:solidFill>
                  <a:srgbClr val="0B2D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</a:t>
            </a:r>
            <a:endParaRPr lang="pt-BR" sz="2600" noProof="0"/>
          </a:p>
        </p:txBody>
      </p:sp>
      <p:sp>
        <p:nvSpPr>
          <p:cNvPr id="9" name="Text 7"/>
          <p:cNvSpPr txBox="1"/>
          <p:nvPr/>
        </p:nvSpPr>
        <p:spPr>
          <a:xfrm>
            <a:off x="1783080" y="2880360"/>
            <a:ext cx="3575304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pt-BR" sz="1400" b="1" noProof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parcerias assinadas a partir de 2024. </a:t>
            </a:r>
            <a:r>
              <a:rPr lang="pt-BR" sz="1400" noProof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Lei 15.471/2026 permite união de EES com outras entidades privadas, não só laboratórios públicos.</a:t>
            </a:r>
            <a:endParaRPr lang="pt-BR" sz="1400" noProof="0"/>
          </a:p>
        </p:txBody>
      </p:sp>
      <p:sp>
        <p:nvSpPr>
          <p:cNvPr id="10" name="Shape 8"/>
          <p:cNvSpPr/>
          <p:nvPr/>
        </p:nvSpPr>
        <p:spPr>
          <a:xfrm>
            <a:off x="1600200" y="4041648"/>
            <a:ext cx="3904488" cy="1691640"/>
          </a:xfrm>
          <a:prstGeom prst="roundRect">
            <a:avLst>
              <a:gd name="adj" fmla="val 3243"/>
            </a:avLst>
          </a:prstGeom>
          <a:solidFill>
            <a:srgbClr val="EAF1FB"/>
          </a:solidFill>
          <a:ln/>
        </p:spPr>
        <p:txBody>
          <a:bodyPr/>
          <a:lstStyle/>
          <a:p>
            <a:endParaRPr lang="pt-BR" noProof="0"/>
          </a:p>
        </p:txBody>
      </p:sp>
      <p:sp>
        <p:nvSpPr>
          <p:cNvPr id="11" name="Text 9"/>
          <p:cNvSpPr txBox="1"/>
          <p:nvPr/>
        </p:nvSpPr>
        <p:spPr>
          <a:xfrm>
            <a:off x="1783080" y="4169664"/>
            <a:ext cx="3246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400" b="1" noProof="0">
                <a:solidFill>
                  <a:srgbClr val="00B0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PDIL</a:t>
            </a:r>
            <a:endParaRPr lang="pt-BR" sz="1400" noProof="0"/>
          </a:p>
        </p:txBody>
      </p:sp>
      <p:sp>
        <p:nvSpPr>
          <p:cNvPr id="12" name="Text 10"/>
          <p:cNvSpPr txBox="1"/>
          <p:nvPr/>
        </p:nvSpPr>
        <p:spPr>
          <a:xfrm>
            <a:off x="1764792" y="4398264"/>
            <a:ext cx="3246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2600" b="1" noProof="0">
                <a:solidFill>
                  <a:srgbClr val="0B2D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pt-BR" sz="2600" noProof="0"/>
          </a:p>
        </p:txBody>
      </p:sp>
      <p:sp>
        <p:nvSpPr>
          <p:cNvPr id="13" name="Text 11"/>
          <p:cNvSpPr txBox="1"/>
          <p:nvPr/>
        </p:nvSpPr>
        <p:spPr>
          <a:xfrm>
            <a:off x="1746504" y="4887468"/>
            <a:ext cx="36118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pt-BR" sz="1400" b="1" noProof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Programas de Desenvolvimento e Inovação Local aprovados </a:t>
            </a:r>
            <a:r>
              <a:rPr lang="pt-BR" sz="1400" noProof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 7 áreas prioritárias (insulina, oncologia, vacinas, doenças raras, diabetes, HIV e imunologia).</a:t>
            </a:r>
            <a:endParaRPr lang="pt-BR" sz="1400" noProof="0"/>
          </a:p>
        </p:txBody>
      </p:sp>
      <p:sp>
        <p:nvSpPr>
          <p:cNvPr id="14" name="Shape 12"/>
          <p:cNvSpPr/>
          <p:nvPr/>
        </p:nvSpPr>
        <p:spPr>
          <a:xfrm>
            <a:off x="5980176" y="2020824"/>
            <a:ext cx="3904488" cy="1691640"/>
          </a:xfrm>
          <a:prstGeom prst="roundRect">
            <a:avLst>
              <a:gd name="adj" fmla="val 3243"/>
            </a:avLst>
          </a:prstGeom>
          <a:solidFill>
            <a:srgbClr val="004187"/>
          </a:solidFill>
          <a:ln/>
        </p:spPr>
        <p:txBody>
          <a:bodyPr/>
          <a:lstStyle/>
          <a:p>
            <a:endParaRPr lang="pt-BR" noProof="0"/>
          </a:p>
        </p:txBody>
      </p:sp>
      <p:sp>
        <p:nvSpPr>
          <p:cNvPr id="15" name="Text 13"/>
          <p:cNvSpPr txBox="1"/>
          <p:nvPr/>
        </p:nvSpPr>
        <p:spPr>
          <a:xfrm>
            <a:off x="6163056" y="2148840"/>
            <a:ext cx="33447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300" b="1" noProof="0">
                <a:solidFill>
                  <a:srgbClr val="FFED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ETEC</a:t>
            </a:r>
            <a:endParaRPr lang="pt-BR" sz="1300" noProof="0"/>
          </a:p>
        </p:txBody>
      </p:sp>
      <p:sp>
        <p:nvSpPr>
          <p:cNvPr id="16" name="Text 14"/>
          <p:cNvSpPr txBox="1"/>
          <p:nvPr/>
        </p:nvSpPr>
        <p:spPr>
          <a:xfrm>
            <a:off x="6163056" y="2423160"/>
            <a:ext cx="334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2600" b="1" noProof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1ª</a:t>
            </a:r>
            <a:endParaRPr lang="pt-BR" sz="2600" noProof="0"/>
          </a:p>
        </p:txBody>
      </p:sp>
      <p:sp>
        <p:nvSpPr>
          <p:cNvPr id="17" name="Text 15"/>
          <p:cNvSpPr txBox="1"/>
          <p:nvPr/>
        </p:nvSpPr>
        <p:spPr>
          <a:xfrm>
            <a:off x="6163056" y="2916936"/>
            <a:ext cx="3344736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400" b="1" noProof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Encomenda Tecnológica em Saúde </a:t>
            </a:r>
            <a:r>
              <a:rPr lang="pt-BR" sz="1400" noProof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lançada em 2026 (contrato de P&amp;D, não uma compra de produto pronto).</a:t>
            </a:r>
            <a:endParaRPr lang="pt-BR" sz="1400" noProof="0">
              <a:solidFill>
                <a:schemeClr val="bg1"/>
              </a:solidFill>
            </a:endParaRPr>
          </a:p>
        </p:txBody>
      </p:sp>
      <p:sp>
        <p:nvSpPr>
          <p:cNvPr id="21" name="Shape 19"/>
          <p:cNvSpPr/>
          <p:nvPr/>
        </p:nvSpPr>
        <p:spPr>
          <a:xfrm>
            <a:off x="5980176" y="4041648"/>
            <a:ext cx="3904488" cy="1956816"/>
          </a:xfrm>
          <a:prstGeom prst="roundRect">
            <a:avLst>
              <a:gd name="adj" fmla="val 3077"/>
            </a:avLst>
          </a:prstGeom>
          <a:solidFill>
            <a:srgbClr val="F4F9FF"/>
          </a:solidFill>
          <a:ln/>
        </p:spPr>
        <p:txBody>
          <a:bodyPr/>
          <a:lstStyle/>
          <a:p>
            <a:endParaRPr lang="pt-BR" noProof="0"/>
          </a:p>
        </p:txBody>
      </p:sp>
      <p:sp>
        <p:nvSpPr>
          <p:cNvPr id="22" name="Text 20"/>
          <p:cNvSpPr txBox="1"/>
          <p:nvPr/>
        </p:nvSpPr>
        <p:spPr>
          <a:xfrm>
            <a:off x="6208776" y="4123944"/>
            <a:ext cx="3886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400" b="1" kern="0" spc="80" noProof="0">
                <a:solidFill>
                  <a:srgbClr val="00B0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ETEC NA PRÁTICA</a:t>
            </a:r>
            <a:endParaRPr lang="pt-BR" sz="1400" noProof="0"/>
          </a:p>
        </p:txBody>
      </p:sp>
      <p:sp>
        <p:nvSpPr>
          <p:cNvPr id="23" name="Text 21"/>
          <p:cNvSpPr txBox="1"/>
          <p:nvPr/>
        </p:nvSpPr>
        <p:spPr>
          <a:xfrm>
            <a:off x="6163056" y="4443984"/>
            <a:ext cx="3886200" cy="2806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sz="1700" b="1" noProof="0">
                <a:solidFill>
                  <a:srgbClr val="0B2D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Tuberculose</a:t>
            </a:r>
            <a:endParaRPr lang="pt-BR" sz="1700" noProof="0"/>
          </a:p>
        </p:txBody>
      </p:sp>
      <p:sp>
        <p:nvSpPr>
          <p:cNvPr id="24" name="Text 22"/>
          <p:cNvSpPr txBox="1"/>
          <p:nvPr/>
        </p:nvSpPr>
        <p:spPr>
          <a:xfrm>
            <a:off x="6163056" y="4631436"/>
            <a:ext cx="3886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sz="1400" noProof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primeiro caso, sistema portátil de diagnóstico molecular (2026)</a:t>
            </a:r>
            <a:endParaRPr lang="pt-BR" sz="1400" noProof="0"/>
          </a:p>
        </p:txBody>
      </p:sp>
      <p:sp>
        <p:nvSpPr>
          <p:cNvPr id="25" name="Text 23"/>
          <p:cNvSpPr txBox="1"/>
          <p:nvPr/>
        </p:nvSpPr>
        <p:spPr>
          <a:xfrm>
            <a:off x="6163056" y="5202936"/>
            <a:ext cx="3886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sz="1500" b="1" noProof="0">
                <a:solidFill>
                  <a:srgbClr val="1B5F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~2 mil / 500 mil</a:t>
            </a:r>
            <a:endParaRPr lang="pt-BR" sz="1500" noProof="0"/>
          </a:p>
        </p:txBody>
      </p:sp>
      <p:sp>
        <p:nvSpPr>
          <p:cNvPr id="26" name="Text 24"/>
          <p:cNvSpPr txBox="1"/>
          <p:nvPr/>
        </p:nvSpPr>
        <p:spPr>
          <a:xfrm>
            <a:off x="6208776" y="5386578"/>
            <a:ext cx="3886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sz="1400" noProof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equipamentos e testes por ano de demanda potencial estimada</a:t>
            </a:r>
            <a:endParaRPr lang="pt-BR" sz="1400" noProof="0"/>
          </a:p>
        </p:txBody>
      </p:sp>
      <p:sp>
        <p:nvSpPr>
          <p:cNvPr id="27" name="Fonte"/>
          <p:cNvSpPr txBox="1">
            <a:spLocks/>
          </p:cNvSpPr>
          <p:nvPr/>
        </p:nvSpPr>
        <p:spPr>
          <a:xfrm>
            <a:off x="172720" y="6556248"/>
            <a:ext cx="1184656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850" kern="1200" dirty="0">
                <a:solidFill>
                  <a:srgbClr val="9AA7B8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noProof="0"/>
              <a:t>Fonte: Ministério da Saúde, Lei 15.471/2026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29184"/>
            <a:ext cx="64008" cy="841248"/>
          </a:xfrm>
          <a:prstGeom prst="rect">
            <a:avLst/>
          </a:prstGeom>
          <a:solidFill>
            <a:srgbClr val="FFED00"/>
          </a:solidFill>
          <a:ln/>
        </p:spPr>
        <p:txBody>
          <a:bodyPr/>
          <a:lstStyle/>
          <a:p>
            <a:endParaRPr lang="pt-BR" noProof="0"/>
          </a:p>
        </p:txBody>
      </p:sp>
      <p:sp>
        <p:nvSpPr>
          <p:cNvPr id="3" name="Text 1"/>
          <p:cNvSpPr txBox="1"/>
          <p:nvPr/>
        </p:nvSpPr>
        <p:spPr>
          <a:xfrm>
            <a:off x="777240" y="539496"/>
            <a:ext cx="108813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pt-BR" sz="2000" b="1" noProof="0">
                <a:solidFill>
                  <a:srgbClr val="0041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REGULAÇÃO E ACESSO</a:t>
            </a:r>
            <a:endParaRPr lang="pt-BR" sz="2000" noProof="0"/>
          </a:p>
        </p:txBody>
      </p:sp>
      <p:sp>
        <p:nvSpPr>
          <p:cNvPr id="18" name="Text 16"/>
          <p:cNvSpPr txBox="1"/>
          <p:nvPr/>
        </p:nvSpPr>
        <p:spPr>
          <a:xfrm>
            <a:off x="653796" y="1699638"/>
            <a:ext cx="3822192" cy="4861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pt-BR" sz="1400" b="1" kern="0" spc="80" noProof="0">
                <a:solidFill>
                  <a:srgbClr val="00B0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ANVISA</a:t>
            </a:r>
          </a:p>
          <a:p>
            <a:pPr marL="0" indent="0" algn="l">
              <a:buNone/>
            </a:pPr>
            <a:r>
              <a:rPr lang="pt-BR" sz="1400" b="1" kern="0" spc="80" noProof="0">
                <a:solidFill>
                  <a:srgbClr val="00B0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HARMONIZAÇÃO INTERNACIONAL</a:t>
            </a:r>
            <a:endParaRPr lang="pt-BR" sz="1400" noProof="0"/>
          </a:p>
        </p:txBody>
      </p:sp>
      <p:sp>
        <p:nvSpPr>
          <p:cNvPr id="19" name="Text 17"/>
          <p:cNvSpPr txBox="1"/>
          <p:nvPr/>
        </p:nvSpPr>
        <p:spPr>
          <a:xfrm>
            <a:off x="580643" y="2336544"/>
            <a:ext cx="5007863" cy="2994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BR" sz="1600" b="1" noProof="0" dirty="0">
                <a:solidFill>
                  <a:srgbClr val="0041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ICH: </a:t>
            </a:r>
            <a:r>
              <a:rPr lang="pt-BR" sz="1600" noProof="0" dirty="0">
                <a:solidFill>
                  <a:srgbClr val="0041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única autoridade latino-americana no Comitê Gestor </a:t>
            </a:r>
          </a:p>
          <a:p>
            <a:pPr algn="l"/>
            <a:endParaRPr lang="pt-BR" sz="1600" noProof="0" dirty="0">
              <a:solidFill>
                <a:srgbClr val="004187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BR" sz="1600" b="1" noProof="0" dirty="0">
                <a:solidFill>
                  <a:srgbClr val="0041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ICMRA: </a:t>
            </a:r>
            <a:r>
              <a:rPr lang="pt-BR" sz="1600" noProof="0" dirty="0">
                <a:solidFill>
                  <a:srgbClr val="0041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Aliança global que reúne os líderes das principais agências reguladoras do mundo</a:t>
            </a:r>
          </a:p>
          <a:p>
            <a:pPr algn="l"/>
            <a:endParaRPr lang="pt-BR" sz="1600" noProof="0" dirty="0">
              <a:solidFill>
                <a:srgbClr val="004187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BR" sz="1600" b="1" noProof="0" dirty="0">
                <a:solidFill>
                  <a:srgbClr val="0041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Declaração do Rio: </a:t>
            </a:r>
            <a:r>
              <a:rPr lang="pt-BR" sz="1600" noProof="0" dirty="0">
                <a:solidFill>
                  <a:srgbClr val="0041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Compromisso de convergência regulatória entre Brasil, Chile, Colômbia, Cuba, México, Paraguai e Panamá </a:t>
            </a:r>
          </a:p>
          <a:p>
            <a:pPr algn="l"/>
            <a:endParaRPr lang="pt-BR" sz="1600" noProof="0" dirty="0">
              <a:solidFill>
                <a:srgbClr val="004187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30" name="Fonte"/>
          <p:cNvSpPr txBox="1">
            <a:spLocks/>
          </p:cNvSpPr>
          <p:nvPr/>
        </p:nvSpPr>
        <p:spPr>
          <a:xfrm>
            <a:off x="172720" y="6556248"/>
            <a:ext cx="1184656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850" kern="1200" dirty="0">
                <a:solidFill>
                  <a:srgbClr val="9AA7B8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noProof="0"/>
              <a:t>Fonte: Anvisa</a:t>
            </a:r>
          </a:p>
        </p:txBody>
      </p:sp>
      <p:sp>
        <p:nvSpPr>
          <p:cNvPr id="16" name="Text 16">
            <a:extLst>
              <a:ext uri="{FF2B5EF4-FFF2-40B4-BE49-F238E27FC236}">
                <a16:creationId xmlns:a16="http://schemas.microsoft.com/office/drawing/2014/main" id="{5B611057-2D2F-CFC3-237C-F5854FAADBC6}"/>
              </a:ext>
            </a:extLst>
          </p:cNvPr>
          <p:cNvSpPr txBox="1"/>
          <p:nvPr/>
        </p:nvSpPr>
        <p:spPr>
          <a:xfrm>
            <a:off x="6338316" y="1699638"/>
            <a:ext cx="3822192" cy="4861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pt-BR" sz="1400" b="1" kern="0" spc="80" noProof="0">
                <a:solidFill>
                  <a:srgbClr val="00B0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CMED</a:t>
            </a:r>
          </a:p>
          <a:p>
            <a:pPr marL="0" indent="0" algn="l">
              <a:buNone/>
            </a:pPr>
            <a:r>
              <a:rPr lang="pt-BR" sz="1400" b="1" kern="0" spc="80" noProof="0">
                <a:solidFill>
                  <a:srgbClr val="00B0F0"/>
                </a:solidFill>
                <a:latin typeface="Arial" pitchFamily="34" charset="0"/>
                <a:cs typeface="Arial" pitchFamily="34" charset="-120"/>
              </a:rPr>
              <a:t>RESOLUÇÃO 3/2025</a:t>
            </a:r>
            <a:endParaRPr lang="pt-BR" sz="1400" noProof="0"/>
          </a:p>
        </p:txBody>
      </p:sp>
      <p:sp>
        <p:nvSpPr>
          <p:cNvPr id="31" name="Text 17">
            <a:extLst>
              <a:ext uri="{FF2B5EF4-FFF2-40B4-BE49-F238E27FC236}">
                <a16:creationId xmlns:a16="http://schemas.microsoft.com/office/drawing/2014/main" id="{E7F6D66B-1679-24B3-882E-8C028E7C810E}"/>
              </a:ext>
            </a:extLst>
          </p:cNvPr>
          <p:cNvSpPr txBox="1"/>
          <p:nvPr/>
        </p:nvSpPr>
        <p:spPr>
          <a:xfrm>
            <a:off x="6265164" y="2336544"/>
            <a:ext cx="4936236" cy="1860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600" noProof="0">
                <a:solidFill>
                  <a:srgbClr val="0041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Nova cesta internacional de referência</a:t>
            </a:r>
          </a:p>
          <a:p>
            <a:pPr algn="just"/>
            <a:endParaRPr lang="pt-BR" sz="1600" noProof="0">
              <a:solidFill>
                <a:srgbClr val="004187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600" noProof="0">
                <a:solidFill>
                  <a:srgbClr val="0041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Fim da exigência de patente para enquadrar inovação incremental em categorias de preço mais altas</a:t>
            </a:r>
          </a:p>
          <a:p>
            <a:pPr algn="just"/>
            <a:endParaRPr lang="pt-BR" sz="1600" noProof="0">
              <a:solidFill>
                <a:srgbClr val="004187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600" noProof="0">
                <a:solidFill>
                  <a:srgbClr val="0041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Criação do preço provisório para lançamentos sem referência internacional suficiente</a:t>
            </a:r>
          </a:p>
          <a:p>
            <a:pPr algn="just"/>
            <a:endParaRPr lang="pt-BR" sz="1600" noProof="0">
              <a:solidFill>
                <a:srgbClr val="004187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33" name="Shape 12">
            <a:extLst>
              <a:ext uri="{FF2B5EF4-FFF2-40B4-BE49-F238E27FC236}">
                <a16:creationId xmlns:a16="http://schemas.microsoft.com/office/drawing/2014/main" id="{975CE840-40F6-86FD-58C1-B92C6368F954}"/>
              </a:ext>
            </a:extLst>
          </p:cNvPr>
          <p:cNvSpPr/>
          <p:nvPr/>
        </p:nvSpPr>
        <p:spPr>
          <a:xfrm>
            <a:off x="5926836" y="1262380"/>
            <a:ext cx="1" cy="5155159"/>
          </a:xfrm>
          <a:prstGeom prst="line">
            <a:avLst/>
          </a:prstGeom>
          <a:noFill/>
          <a:ln w="12700">
            <a:solidFill>
              <a:srgbClr val="D9E3F0"/>
            </a:solidFill>
            <a:prstDash val="solid"/>
          </a:ln>
        </p:spPr>
        <p:txBody>
          <a:bodyPr/>
          <a:lstStyle/>
          <a:p>
            <a:endParaRPr lang="pt-BR" noProof="0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B2ADD736-D822-A236-B862-E65BFB288D91}"/>
              </a:ext>
            </a:extLst>
          </p:cNvPr>
          <p:cNvSpPr/>
          <p:nvPr/>
        </p:nvSpPr>
        <p:spPr>
          <a:xfrm>
            <a:off x="11865429" y="6672943"/>
            <a:ext cx="113211" cy="9797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996FEF-5338-20BB-E57F-81750094E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246CFD-6BBD-4D24-4915-4FBA73BB5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noProof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1" name="Text 0">
            <a:extLst>
              <a:ext uri="{FF2B5EF4-FFF2-40B4-BE49-F238E27FC236}">
                <a16:creationId xmlns:a16="http://schemas.microsoft.com/office/drawing/2014/main" id="{C81C42CD-3E06-1F5E-F7CA-A32F9D61DD66}"/>
              </a:ext>
            </a:extLst>
          </p:cNvPr>
          <p:cNvSpPr/>
          <p:nvPr/>
        </p:nvSpPr>
        <p:spPr>
          <a:xfrm>
            <a:off x="365760" y="1828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Shape 0">
            <a:extLst>
              <a:ext uri="{FF2B5EF4-FFF2-40B4-BE49-F238E27FC236}">
                <a16:creationId xmlns:a16="http://schemas.microsoft.com/office/drawing/2014/main" id="{DA29251D-F964-6C22-3A46-86EA6755516E}"/>
              </a:ext>
            </a:extLst>
          </p:cNvPr>
          <p:cNvSpPr/>
          <p:nvPr/>
        </p:nvSpPr>
        <p:spPr>
          <a:xfrm>
            <a:off x="548640" y="329184"/>
            <a:ext cx="64008" cy="841248"/>
          </a:xfrm>
          <a:prstGeom prst="rect">
            <a:avLst/>
          </a:prstGeom>
          <a:solidFill>
            <a:srgbClr val="FFED00"/>
          </a:solidFill>
          <a:ln/>
        </p:spPr>
        <p:txBody>
          <a:bodyPr/>
          <a:lstStyle/>
          <a:p>
            <a:endParaRPr lang="pt-BR" noProof="0"/>
          </a:p>
        </p:txBody>
      </p:sp>
      <p:sp>
        <p:nvSpPr>
          <p:cNvPr id="77" name="Text 1">
            <a:extLst>
              <a:ext uri="{FF2B5EF4-FFF2-40B4-BE49-F238E27FC236}">
                <a16:creationId xmlns:a16="http://schemas.microsoft.com/office/drawing/2014/main" id="{63025A96-9CC8-E354-7896-5CF99155F526}"/>
              </a:ext>
            </a:extLst>
          </p:cNvPr>
          <p:cNvSpPr txBox="1"/>
          <p:nvPr/>
        </p:nvSpPr>
        <p:spPr>
          <a:xfrm>
            <a:off x="777239" y="523133"/>
            <a:ext cx="90525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pt-BR" sz="2200" b="1">
                <a:latin typeface="Arial" pitchFamily="34" charset="0"/>
                <a:cs typeface="Arial" pitchFamily="34" charset="-120"/>
              </a:rPr>
              <a:t>5 grandes tendências</a:t>
            </a:r>
          </a:p>
        </p:txBody>
      </p:sp>
      <p:sp>
        <p:nvSpPr>
          <p:cNvPr id="79" name="Text 2">
            <a:extLst>
              <a:ext uri="{FF2B5EF4-FFF2-40B4-BE49-F238E27FC236}">
                <a16:creationId xmlns:a16="http://schemas.microsoft.com/office/drawing/2014/main" id="{CCC2C20D-D38D-6A23-3C28-A881AC5EB556}"/>
              </a:ext>
            </a:extLst>
          </p:cNvPr>
          <p:cNvSpPr txBox="1"/>
          <p:nvPr/>
        </p:nvSpPr>
        <p:spPr>
          <a:xfrm>
            <a:off x="777239" y="713232"/>
            <a:ext cx="9971273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endParaRPr lang="pt-BR" sz="2200" b="1" noProof="0">
              <a:solidFill>
                <a:schemeClr val="accent1"/>
              </a:solidFill>
              <a:latin typeface="Arial" pitchFamily="34" charset="0"/>
              <a:cs typeface="Arial" pitchFamily="34" charset="-12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8AEA9CB-6E58-E737-2584-B7FFEBA23EF8}"/>
              </a:ext>
            </a:extLst>
          </p:cNvPr>
          <p:cNvSpPr txBox="1"/>
          <p:nvPr/>
        </p:nvSpPr>
        <p:spPr>
          <a:xfrm>
            <a:off x="777239" y="1713298"/>
            <a:ext cx="3323346" cy="36710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200000"/>
              </a:lnSpc>
              <a:buAutoNum type="arabicPeriod"/>
            </a:pPr>
            <a:r>
              <a:rPr lang="pt-BR" sz="240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Mercado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pt-BR" sz="240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Inovação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pt-BR" sz="240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Produção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pt-BR" sz="240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Regulação e acesso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pt-BR" sz="2400">
                <a:latin typeface="Arial" panose="020B0604020202020204" pitchFamily="34" charset="0"/>
                <a:cs typeface="Arial" panose="020B0604020202020204" pitchFamily="34" charset="0"/>
              </a:rPr>
              <a:t>Canais de venda</a:t>
            </a:r>
          </a:p>
        </p:txBody>
      </p:sp>
    </p:spTree>
    <p:extLst>
      <p:ext uri="{BB962C8B-B14F-4D97-AF65-F5344CB8AC3E}">
        <p14:creationId xmlns:p14="http://schemas.microsoft.com/office/powerpoint/2010/main" val="1923017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ounded Rectangle 54"/>
          <p:cNvSpPr/>
          <p:nvPr/>
        </p:nvSpPr>
        <p:spPr>
          <a:xfrm>
            <a:off x="6291072" y="1413867"/>
            <a:ext cx="5664200" cy="1808500"/>
          </a:xfrm>
          <a:prstGeom prst="roundRect">
            <a:avLst>
              <a:gd name="adj" fmla="val 4000"/>
            </a:avLst>
          </a:prstGeom>
          <a:solidFill>
            <a:srgbClr val="EAF1FB"/>
          </a:solidFill>
          <a:ln>
            <a:noFill/>
          </a:ln>
        </p:spPr>
        <p:txBody>
          <a:bodyPr rtlCol="0" anchor="ctr"/>
          <a:lstStyle/>
          <a:p>
            <a:pPr algn="ctr"/>
            <a:endParaRPr lang="pt-BR" noProof="0"/>
          </a:p>
        </p:txBody>
      </p:sp>
      <p:sp>
        <p:nvSpPr>
          <p:cNvPr id="47" name="Rectangle 46"/>
          <p:cNvSpPr/>
          <p:nvPr/>
        </p:nvSpPr>
        <p:spPr>
          <a:xfrm>
            <a:off x="548640" y="329184"/>
            <a:ext cx="64008" cy="841248"/>
          </a:xfrm>
          <a:prstGeom prst="rect">
            <a:avLst/>
          </a:prstGeom>
          <a:solidFill>
            <a:srgbClr val="FFED00"/>
          </a:solidFill>
          <a:ln>
            <a:noFill/>
          </a:ln>
        </p:spPr>
        <p:txBody>
          <a:bodyPr rtlCol="0" anchor="ctr"/>
          <a:lstStyle/>
          <a:p>
            <a:pPr algn="ctr"/>
            <a:endParaRPr lang="pt-BR" noProof="0"/>
          </a:p>
        </p:txBody>
      </p:sp>
      <p:sp>
        <p:nvSpPr>
          <p:cNvPr id="48" name="TextBox 47"/>
          <p:cNvSpPr txBox="1"/>
          <p:nvPr/>
        </p:nvSpPr>
        <p:spPr>
          <a:xfrm>
            <a:off x="777240" y="301752"/>
            <a:ext cx="10881360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pt-BR" sz="2200" b="1" i="0" noProof="0">
                <a:solidFill>
                  <a:srgbClr val="004187"/>
                </a:solidFill>
                <a:latin typeface="Arial"/>
              </a:rPr>
              <a:t>5. CANAIS DE VENDA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77240" y="713232"/>
            <a:ext cx="10881360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pt-BR" sz="2200" b="1" i="0" noProof="0">
                <a:solidFill>
                  <a:srgbClr val="00B0F0"/>
                </a:solidFill>
                <a:latin typeface="Arial"/>
              </a:rPr>
              <a:t>Vendas on-line</a:t>
            </a:r>
          </a:p>
        </p:txBody>
      </p:sp>
      <p:sp>
        <p:nvSpPr>
          <p:cNvPr id="50" name="Fonte"/>
          <p:cNvSpPr txBox="1">
            <a:spLocks/>
          </p:cNvSpPr>
          <p:nvPr/>
        </p:nvSpPr>
        <p:spPr>
          <a:xfrm>
            <a:off x="172720" y="6556248"/>
            <a:ext cx="1184656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850" kern="1200" dirty="0">
                <a:solidFill>
                  <a:srgbClr val="9AA7B8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noProof="0"/>
              <a:t>Fonte: Lei 15.357/2026; Anvisa (</a:t>
            </a:r>
            <a:r>
              <a:rPr lang="pt-BR" noProof="0" err="1"/>
              <a:t>ago</a:t>
            </a:r>
            <a:r>
              <a:rPr lang="pt-BR" noProof="0"/>
              <a:t>/2026); Abrafarma</a:t>
            </a:r>
          </a:p>
        </p:txBody>
      </p:sp>
      <p:graphicFrame>
        <p:nvGraphicFramePr>
          <p:cNvPr id="51" name="Chart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2089800"/>
              </p:ext>
            </p:extLst>
          </p:nvPr>
        </p:nvGraphicFramePr>
        <p:xfrm>
          <a:off x="548640" y="1417320"/>
          <a:ext cx="5486400" cy="3931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52" name="Connector 51"/>
          <p:cNvCxnSpPr/>
          <p:nvPr/>
        </p:nvCxnSpPr>
        <p:spPr>
          <a:xfrm>
            <a:off x="548640" y="5486400"/>
            <a:ext cx="502920" cy="0"/>
          </a:xfrm>
          <a:prstGeom prst="line">
            <a:avLst/>
          </a:prstGeom>
          <a:ln w="31750">
            <a:solidFill>
              <a:srgbClr val="FFED00"/>
            </a:solidFill>
          </a:ln>
        </p:spPr>
      </p:cxnSp>
      <p:sp>
        <p:nvSpPr>
          <p:cNvPr id="53" name="TextBox 52"/>
          <p:cNvSpPr txBox="1"/>
          <p:nvPr/>
        </p:nvSpPr>
        <p:spPr>
          <a:xfrm>
            <a:off x="548640" y="5605272"/>
            <a:ext cx="548640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pt-BR" sz="1200" b="1" i="1" noProof="0">
                <a:solidFill>
                  <a:srgbClr val="004187"/>
                </a:solidFill>
                <a:latin typeface="Arial"/>
              </a:rPr>
              <a:t>O consumidor quer o canal digital, mas ligado a uma farmácia autorizada.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355080" y="1463040"/>
            <a:ext cx="525780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pt-BR" sz="1000" b="1" i="0" spc="80" noProof="0">
                <a:solidFill>
                  <a:srgbClr val="004187"/>
                </a:solidFill>
                <a:latin typeface="Arial"/>
              </a:rPr>
              <a:t>O QUE MUDOU EM 2026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556248" y="1755647"/>
            <a:ext cx="6400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pt-BR" sz="1100" b="1" i="0" noProof="0">
                <a:solidFill>
                  <a:srgbClr val="004187"/>
                </a:solidFill>
                <a:latin typeface="Arial"/>
              </a:rPr>
              <a:t>MAR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223760" y="1755647"/>
            <a:ext cx="4795520" cy="6463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pt-BR" sz="1400" b="0" i="0" noProof="0">
                <a:solidFill>
                  <a:srgbClr val="283353"/>
                </a:solidFill>
                <a:latin typeface="Arial"/>
              </a:rPr>
              <a:t>Lei 15.357: farmácias licenciadas podem contratar plataformas digitais para logística e entrega, e podem funcionar dentro de supermercados.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556248" y="2514600"/>
            <a:ext cx="6400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pt-BR" sz="1100" b="1" i="0" noProof="0">
                <a:solidFill>
                  <a:srgbClr val="00B0F0"/>
                </a:solidFill>
                <a:latin typeface="Arial"/>
              </a:rPr>
              <a:t>AGO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223760" y="2514600"/>
            <a:ext cx="4795520" cy="6463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pt-BR" sz="1400" b="0" i="0" noProof="0">
                <a:solidFill>
                  <a:srgbClr val="283353"/>
                </a:solidFill>
                <a:latin typeface="Arial"/>
              </a:rPr>
              <a:t>A Anvisa revogou medidas preventivas contra grandes plataformas, sem autorizar a venda direta, e abriu processo para regular o tema.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355080" y="3291840"/>
            <a:ext cx="525780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pt-BR" sz="1000" b="1" i="0" spc="80" noProof="0">
                <a:solidFill>
                  <a:srgbClr val="004187"/>
                </a:solidFill>
                <a:latin typeface="Arial"/>
              </a:rPr>
              <a:t>VENDAS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6355080" y="3584448"/>
            <a:ext cx="256032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pt-BR" sz="2000" b="1" i="0" noProof="0">
                <a:solidFill>
                  <a:srgbClr val="0B2D5C"/>
                </a:solidFill>
                <a:latin typeface="Arial"/>
              </a:rPr>
              <a:t>R$ 27 bi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355080" y="3954780"/>
            <a:ext cx="338328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pt-BR" sz="1400" b="0" i="0" noProof="0">
                <a:solidFill>
                  <a:srgbClr val="4A4A4A"/>
                </a:solidFill>
                <a:latin typeface="Arial"/>
              </a:rPr>
              <a:t>vendidos online pelas redes da Abrafarma, 27 vezes mais que há 5 anos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6355080" y="4791456"/>
            <a:ext cx="260604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pt-BR" sz="2000" b="1" i="0" noProof="0">
                <a:solidFill>
                  <a:srgbClr val="00B0F0"/>
                </a:solidFill>
                <a:latin typeface="Arial"/>
              </a:rPr>
              <a:t>94% e 88%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6355080" y="5161788"/>
            <a:ext cx="2916936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pt-BR" sz="1400" b="0" i="0" noProof="0">
                <a:solidFill>
                  <a:srgbClr val="4A4A4A"/>
                </a:solidFill>
                <a:latin typeface="Arial"/>
              </a:rPr>
              <a:t>das vendas online de RD e Panvel vêm de canal próprio (2º tri/2026)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/>
          <p:cNvSpPr/>
          <p:nvPr/>
        </p:nvSpPr>
        <p:spPr>
          <a:xfrm>
            <a:off x="548640" y="329184"/>
            <a:ext cx="64008" cy="841248"/>
          </a:xfrm>
          <a:prstGeom prst="rect">
            <a:avLst/>
          </a:prstGeom>
          <a:solidFill>
            <a:srgbClr val="FFED00"/>
          </a:solidFill>
          <a:ln>
            <a:noFill/>
          </a:ln>
        </p:spPr>
        <p:txBody>
          <a:bodyPr rtlCol="0" anchor="ctr"/>
          <a:lstStyle/>
          <a:p>
            <a:pPr algn="ctr"/>
            <a:endParaRPr lang="pt-BR" noProof="0"/>
          </a:p>
        </p:txBody>
      </p:sp>
      <p:sp>
        <p:nvSpPr>
          <p:cNvPr id="48" name="TextBox 47"/>
          <p:cNvSpPr txBox="1"/>
          <p:nvPr/>
        </p:nvSpPr>
        <p:spPr>
          <a:xfrm>
            <a:off x="777240" y="301752"/>
            <a:ext cx="10881360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pt-BR" sz="2200" b="1" i="0" noProof="0">
                <a:solidFill>
                  <a:srgbClr val="004187"/>
                </a:solidFill>
                <a:latin typeface="Arial"/>
              </a:rPr>
              <a:t>5. CANAIS DE VENDA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77240" y="713232"/>
            <a:ext cx="10881360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pt-BR" sz="2200" b="1" i="0" noProof="0">
                <a:solidFill>
                  <a:srgbClr val="00B0F0"/>
                </a:solidFill>
                <a:latin typeface="Arial"/>
              </a:rPr>
              <a:t>Manipulação, contrabando</a:t>
            </a:r>
            <a:r>
              <a:rPr lang="pt-BR" sz="2200" b="1" noProof="0">
                <a:solidFill>
                  <a:srgbClr val="00B0F0"/>
                </a:solidFill>
                <a:latin typeface="Arial"/>
              </a:rPr>
              <a:t> e</a:t>
            </a:r>
            <a:r>
              <a:rPr lang="pt-BR" sz="2200" b="1" i="0" noProof="0">
                <a:solidFill>
                  <a:srgbClr val="00B0F0"/>
                </a:solidFill>
                <a:latin typeface="Arial"/>
              </a:rPr>
              <a:t> falsificação</a:t>
            </a:r>
          </a:p>
        </p:txBody>
      </p:sp>
      <p:sp>
        <p:nvSpPr>
          <p:cNvPr id="50" name="Fonte"/>
          <p:cNvSpPr txBox="1">
            <a:spLocks/>
          </p:cNvSpPr>
          <p:nvPr/>
        </p:nvSpPr>
        <p:spPr>
          <a:xfrm>
            <a:off x="172720" y="6556248"/>
            <a:ext cx="1184656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850" kern="1200" dirty="0">
                <a:solidFill>
                  <a:srgbClr val="9AA7B8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noProof="0"/>
              <a:t>Fonte: Receita Federal;; Anvisa </a:t>
            </a:r>
          </a:p>
        </p:txBody>
      </p:sp>
      <p:graphicFrame>
        <p:nvGraphicFramePr>
          <p:cNvPr id="51" name="Chart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3579018"/>
              </p:ext>
            </p:extLst>
          </p:nvPr>
        </p:nvGraphicFramePr>
        <p:xfrm>
          <a:off x="548640" y="1417320"/>
          <a:ext cx="5486400" cy="384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52" name="Connector 51"/>
          <p:cNvCxnSpPr/>
          <p:nvPr/>
        </p:nvCxnSpPr>
        <p:spPr>
          <a:xfrm>
            <a:off x="548640" y="5440680"/>
            <a:ext cx="502920" cy="0"/>
          </a:xfrm>
          <a:prstGeom prst="line">
            <a:avLst/>
          </a:prstGeom>
          <a:ln w="31750">
            <a:solidFill>
              <a:srgbClr val="FFED00"/>
            </a:solidFill>
          </a:ln>
        </p:spPr>
      </p:cxnSp>
      <p:sp>
        <p:nvSpPr>
          <p:cNvPr id="54" name="Rounded Rectangle 53"/>
          <p:cNvSpPr/>
          <p:nvPr/>
        </p:nvSpPr>
        <p:spPr>
          <a:xfrm>
            <a:off x="6355080" y="1463040"/>
            <a:ext cx="5257800" cy="1444752"/>
          </a:xfrm>
          <a:prstGeom prst="roundRect">
            <a:avLst>
              <a:gd name="adj" fmla="val 3797"/>
            </a:avLst>
          </a:prstGeom>
          <a:solidFill>
            <a:srgbClr val="EAF1FB"/>
          </a:solidFill>
          <a:ln>
            <a:noFill/>
          </a:ln>
        </p:spPr>
        <p:txBody>
          <a:bodyPr rtlCol="0" anchor="ctr"/>
          <a:lstStyle/>
          <a:p>
            <a:pPr algn="ctr"/>
            <a:endParaRPr lang="pt-BR" noProof="0"/>
          </a:p>
        </p:txBody>
      </p:sp>
      <p:sp>
        <p:nvSpPr>
          <p:cNvPr id="55" name="TextBox 54"/>
          <p:cNvSpPr txBox="1"/>
          <p:nvPr/>
        </p:nvSpPr>
        <p:spPr>
          <a:xfrm>
            <a:off x="6556248" y="1591056"/>
            <a:ext cx="489204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pt-BR" sz="1200" b="1" i="0" spc="80" noProof="0">
                <a:solidFill>
                  <a:srgbClr val="00B0F0"/>
                </a:solidFill>
                <a:latin typeface="Arial"/>
              </a:rPr>
              <a:t>CONTRABANDO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556248" y="1883664"/>
            <a:ext cx="4855464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pt-BR" sz="1600" b="0" i="0" noProof="0">
                <a:solidFill>
                  <a:srgbClr val="283353"/>
                </a:solidFill>
                <a:latin typeface="Arial"/>
              </a:rPr>
              <a:t>Maior apreensão de canetas pela Receita já feita na Ponte da Amizade (Paraguai): 5.850 unidades, cerca de R$ 735 mil, transportadas sem refrigeração.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6355080" y="3017520"/>
            <a:ext cx="5257800" cy="2587752"/>
          </a:xfrm>
          <a:prstGeom prst="roundRect">
            <a:avLst>
              <a:gd name="adj" fmla="val 3076"/>
            </a:avLst>
          </a:prstGeom>
          <a:solidFill>
            <a:srgbClr val="F4F9FF"/>
          </a:solidFill>
          <a:ln>
            <a:noFill/>
          </a:ln>
        </p:spPr>
        <p:txBody>
          <a:bodyPr rtlCol="0" anchor="ctr"/>
          <a:lstStyle/>
          <a:p>
            <a:pPr algn="ctr"/>
            <a:endParaRPr lang="pt-BR" noProof="0"/>
          </a:p>
        </p:txBody>
      </p:sp>
      <p:sp>
        <p:nvSpPr>
          <p:cNvPr id="58" name="TextBox 57"/>
          <p:cNvSpPr txBox="1"/>
          <p:nvPr/>
        </p:nvSpPr>
        <p:spPr>
          <a:xfrm>
            <a:off x="6556248" y="3145536"/>
            <a:ext cx="489204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pt-BR" sz="1200" b="1" i="0" spc="80" noProof="0">
                <a:solidFill>
                  <a:srgbClr val="00B0F0"/>
                </a:solidFill>
                <a:latin typeface="Arial"/>
              </a:rPr>
              <a:t>MANIPULAÇÃO E PRODUTOS IRREGULARES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556248" y="3438144"/>
            <a:ext cx="4855464" cy="19697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t-BR" sz="1600" b="1" noProof="0" err="1">
                <a:latin typeface="Arial" panose="020B0604020202020204" pitchFamily="34" charset="0"/>
                <a:cs typeface="Arial" panose="020B0604020202020204" pitchFamily="34" charset="0"/>
              </a:rPr>
              <a:t>Ago</a:t>
            </a:r>
            <a:r>
              <a:rPr lang="pt-BR" sz="1600" b="1" noProof="0">
                <a:latin typeface="Arial" panose="020B0604020202020204" pitchFamily="34" charset="0"/>
                <a:cs typeface="Arial" panose="020B0604020202020204" pitchFamily="34" charset="0"/>
              </a:rPr>
              <a:t>/2025:</a:t>
            </a:r>
            <a:r>
              <a:rPr lang="pt-BR" sz="1600" noProof="0">
                <a:latin typeface="Arial" panose="020B0604020202020204" pitchFamily="34" charset="0"/>
                <a:cs typeface="Arial" panose="020B0604020202020204" pitchFamily="34" charset="0"/>
              </a:rPr>
              <a:t> Anvisa vetou a manipulação de semaglutida biológica.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t-BR" sz="1600" b="1" noProof="0">
                <a:latin typeface="Arial" panose="020B0604020202020204" pitchFamily="34" charset="0"/>
                <a:cs typeface="Arial" panose="020B0604020202020204" pitchFamily="34" charset="0"/>
              </a:rPr>
              <a:t>2026:</a:t>
            </a:r>
            <a:r>
              <a:rPr lang="pt-BR" sz="1600" noProof="0">
                <a:latin typeface="Arial" panose="020B0604020202020204" pitchFamily="34" charset="0"/>
                <a:cs typeface="Arial" panose="020B0604020202020204" pitchFamily="34" charset="0"/>
              </a:rPr>
              <a:t> 11 inspeções em farmácias de manipulação e importadoras resultaram em 8 interdições e 10 proibições de produtos irregulares com GLP-1.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t-BR" sz="1600" b="1" noProof="0">
                <a:latin typeface="Arial" panose="020B0604020202020204" pitchFamily="34" charset="0"/>
                <a:cs typeface="Arial" panose="020B0604020202020204" pitchFamily="34" charset="0"/>
              </a:rPr>
              <a:t>Set/2026:</a:t>
            </a:r>
            <a:r>
              <a:rPr lang="pt-BR" sz="1600" noProof="0">
                <a:latin typeface="Arial" panose="020B0604020202020204" pitchFamily="34" charset="0"/>
                <a:cs typeface="Arial" panose="020B0604020202020204" pitchFamily="34" charset="0"/>
              </a:rPr>
              <a:t> alerta sobre venda online de tirzepatida em pó para manipulação caseira.</a:t>
            </a: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BCAD7774-A314-58CB-E6DA-2B1CA1D7C212}"/>
              </a:ext>
            </a:extLst>
          </p:cNvPr>
          <p:cNvSpPr/>
          <p:nvPr/>
        </p:nvSpPr>
        <p:spPr>
          <a:xfrm>
            <a:off x="11865429" y="6672943"/>
            <a:ext cx="113211" cy="9797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C344D-EFBE-87FF-5F0E-648231022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>
            <a:extLst>
              <a:ext uri="{FF2B5EF4-FFF2-40B4-BE49-F238E27FC236}">
                <a16:creationId xmlns:a16="http://schemas.microsoft.com/office/drawing/2014/main" id="{796EC023-DE44-6250-C8F7-6F83B2A2E4B5}"/>
              </a:ext>
            </a:extLst>
          </p:cNvPr>
          <p:cNvSpPr/>
          <p:nvPr/>
        </p:nvSpPr>
        <p:spPr>
          <a:xfrm>
            <a:off x="548640" y="329184"/>
            <a:ext cx="64008" cy="841248"/>
          </a:xfrm>
          <a:prstGeom prst="rect">
            <a:avLst/>
          </a:prstGeom>
          <a:solidFill>
            <a:srgbClr val="FFED00"/>
          </a:solidFill>
          <a:ln>
            <a:noFill/>
          </a:ln>
        </p:spPr>
        <p:txBody>
          <a:bodyPr rtlCol="0" anchor="ctr"/>
          <a:lstStyle/>
          <a:p>
            <a:pPr algn="ctr"/>
            <a:endParaRPr lang="pt-BR" noProof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DCE1BC7-1355-5814-5660-5DF4BE7A6348}"/>
              </a:ext>
            </a:extLst>
          </p:cNvPr>
          <p:cNvSpPr txBox="1"/>
          <p:nvPr/>
        </p:nvSpPr>
        <p:spPr>
          <a:xfrm>
            <a:off x="762000" y="580531"/>
            <a:ext cx="10881360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pt-BR" sz="2200" b="1" i="0" noProof="0">
                <a:solidFill>
                  <a:srgbClr val="004187"/>
                </a:solidFill>
                <a:latin typeface="Arial"/>
              </a:rPr>
              <a:t>CONCLUSÕES</a:t>
            </a:r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554539B5-117E-4F4D-679D-F0E27FBE0FD9}"/>
              </a:ext>
            </a:extLst>
          </p:cNvPr>
          <p:cNvSpPr/>
          <p:nvPr/>
        </p:nvSpPr>
        <p:spPr>
          <a:xfrm>
            <a:off x="381000" y="1176419"/>
            <a:ext cx="11430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pt-BR" b="1" noProof="0">
                <a:solidFill>
                  <a:srgbClr val="173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futuro da indústria farmacêutica será moldado pela convergência dessas tendências:</a:t>
            </a:r>
            <a:endParaRPr lang="pt-BR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1">
            <a:extLst>
              <a:ext uri="{FF2B5EF4-FFF2-40B4-BE49-F238E27FC236}">
                <a16:creationId xmlns:a16="http://schemas.microsoft.com/office/drawing/2014/main" id="{8C82BB76-D98F-E093-0163-B44461B55483}"/>
              </a:ext>
            </a:extLst>
          </p:cNvPr>
          <p:cNvSpPr/>
          <p:nvPr/>
        </p:nvSpPr>
        <p:spPr>
          <a:xfrm>
            <a:off x="381000" y="1990235"/>
            <a:ext cx="1828800" cy="735979"/>
          </a:xfrm>
          <a:prstGeom prst="roundRect">
            <a:avLst/>
          </a:prstGeom>
          <a:solidFill>
            <a:srgbClr val="EAF2F8"/>
          </a:solidFill>
          <a:ln w="12700">
            <a:solidFill>
              <a:srgbClr val="5B9BD5"/>
            </a:solidFill>
            <a:prstDash val="solid"/>
          </a:ln>
        </p:spPr>
        <p:txBody>
          <a:bodyPr/>
          <a:lstStyle/>
          <a:p>
            <a:endParaRPr lang="pt-BR" sz="2000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2">
            <a:extLst>
              <a:ext uri="{FF2B5EF4-FFF2-40B4-BE49-F238E27FC236}">
                <a16:creationId xmlns:a16="http://schemas.microsoft.com/office/drawing/2014/main" id="{5E29B4A7-73ED-B11C-D6B7-D521D27D3D94}"/>
              </a:ext>
            </a:extLst>
          </p:cNvPr>
          <p:cNvSpPr/>
          <p:nvPr/>
        </p:nvSpPr>
        <p:spPr>
          <a:xfrm>
            <a:off x="426720" y="2054243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pt-BR" sz="1400" b="1" noProof="0">
                <a:solidFill>
                  <a:srgbClr val="173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Mudanças no mercado</a:t>
            </a:r>
          </a:p>
        </p:txBody>
      </p:sp>
      <p:sp>
        <p:nvSpPr>
          <p:cNvPr id="9" name="Text 3">
            <a:extLst>
              <a:ext uri="{FF2B5EF4-FFF2-40B4-BE49-F238E27FC236}">
                <a16:creationId xmlns:a16="http://schemas.microsoft.com/office/drawing/2014/main" id="{634AED04-9E5D-BFEA-8223-BEA1F35582D7}"/>
              </a:ext>
            </a:extLst>
          </p:cNvPr>
          <p:cNvSpPr/>
          <p:nvPr/>
        </p:nvSpPr>
        <p:spPr>
          <a:xfrm>
            <a:off x="2255520" y="2136539"/>
            <a:ext cx="3657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pt-BR" sz="2000" noProof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endParaRPr lang="pt-BR" sz="2000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hape 4">
            <a:extLst>
              <a:ext uri="{FF2B5EF4-FFF2-40B4-BE49-F238E27FC236}">
                <a16:creationId xmlns:a16="http://schemas.microsoft.com/office/drawing/2014/main" id="{653961D6-3F6E-5E63-A584-228799CF96FB}"/>
              </a:ext>
            </a:extLst>
          </p:cNvPr>
          <p:cNvSpPr/>
          <p:nvPr/>
        </p:nvSpPr>
        <p:spPr>
          <a:xfrm>
            <a:off x="2712720" y="1990235"/>
            <a:ext cx="1828800" cy="735979"/>
          </a:xfrm>
          <a:prstGeom prst="roundRect">
            <a:avLst/>
          </a:prstGeom>
          <a:solidFill>
            <a:srgbClr val="EAF2F8"/>
          </a:solidFill>
          <a:ln w="12700">
            <a:solidFill>
              <a:srgbClr val="5B9BD5"/>
            </a:solidFill>
            <a:prstDash val="solid"/>
          </a:ln>
        </p:spPr>
        <p:txBody>
          <a:bodyPr/>
          <a:lstStyle/>
          <a:p>
            <a:endParaRPr lang="pt-BR" sz="2000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5">
            <a:extLst>
              <a:ext uri="{FF2B5EF4-FFF2-40B4-BE49-F238E27FC236}">
                <a16:creationId xmlns:a16="http://schemas.microsoft.com/office/drawing/2014/main" id="{6EF0A761-B837-8524-8354-CE426573819F}"/>
              </a:ext>
            </a:extLst>
          </p:cNvPr>
          <p:cNvSpPr/>
          <p:nvPr/>
        </p:nvSpPr>
        <p:spPr>
          <a:xfrm>
            <a:off x="2712720" y="2054243"/>
            <a:ext cx="1828800" cy="7359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pt-BR" sz="1400" b="1" noProof="0">
                <a:solidFill>
                  <a:srgbClr val="173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Avanço em inovação</a:t>
            </a:r>
          </a:p>
        </p:txBody>
      </p:sp>
      <p:sp>
        <p:nvSpPr>
          <p:cNvPr id="15" name="Text 6">
            <a:extLst>
              <a:ext uri="{FF2B5EF4-FFF2-40B4-BE49-F238E27FC236}">
                <a16:creationId xmlns:a16="http://schemas.microsoft.com/office/drawing/2014/main" id="{5DAB5E8F-3CA5-5857-D34B-F90FAF065EE6}"/>
              </a:ext>
            </a:extLst>
          </p:cNvPr>
          <p:cNvSpPr/>
          <p:nvPr/>
        </p:nvSpPr>
        <p:spPr>
          <a:xfrm>
            <a:off x="4587240" y="2136539"/>
            <a:ext cx="3657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pt-BR" sz="2000" noProof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endParaRPr lang="pt-BR" sz="2000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Shape 7">
            <a:extLst>
              <a:ext uri="{FF2B5EF4-FFF2-40B4-BE49-F238E27FC236}">
                <a16:creationId xmlns:a16="http://schemas.microsoft.com/office/drawing/2014/main" id="{02839839-025B-49A7-1478-0A6F0FA3E646}"/>
              </a:ext>
            </a:extLst>
          </p:cNvPr>
          <p:cNvSpPr/>
          <p:nvPr/>
        </p:nvSpPr>
        <p:spPr>
          <a:xfrm>
            <a:off x="5044440" y="1990235"/>
            <a:ext cx="1828800" cy="836564"/>
          </a:xfrm>
          <a:prstGeom prst="roundRect">
            <a:avLst/>
          </a:prstGeom>
          <a:solidFill>
            <a:srgbClr val="EAF2F8"/>
          </a:solidFill>
          <a:ln w="12700">
            <a:solidFill>
              <a:srgbClr val="5B9BD5"/>
            </a:solidFill>
            <a:prstDash val="solid"/>
          </a:ln>
        </p:spPr>
        <p:txBody>
          <a:bodyPr/>
          <a:lstStyle/>
          <a:p>
            <a:endParaRPr lang="pt-BR" sz="2000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8">
            <a:extLst>
              <a:ext uri="{FF2B5EF4-FFF2-40B4-BE49-F238E27FC236}">
                <a16:creationId xmlns:a16="http://schemas.microsoft.com/office/drawing/2014/main" id="{AD1476A1-EDE9-51AB-AE0B-8A6820D04B7C}"/>
              </a:ext>
            </a:extLst>
          </p:cNvPr>
          <p:cNvSpPr/>
          <p:nvPr/>
        </p:nvSpPr>
        <p:spPr>
          <a:xfrm>
            <a:off x="5007864" y="2054242"/>
            <a:ext cx="1920240" cy="23818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pt-BR" sz="1400" b="1" noProof="0" dirty="0">
                <a:solidFill>
                  <a:srgbClr val="173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Expansão de capacidade produtiva</a:t>
            </a:r>
          </a:p>
        </p:txBody>
      </p:sp>
      <p:sp>
        <p:nvSpPr>
          <p:cNvPr id="21" name="Text 9">
            <a:extLst>
              <a:ext uri="{FF2B5EF4-FFF2-40B4-BE49-F238E27FC236}">
                <a16:creationId xmlns:a16="http://schemas.microsoft.com/office/drawing/2014/main" id="{76A646E5-D0D2-749C-8EDF-94EEF74BEDAF}"/>
              </a:ext>
            </a:extLst>
          </p:cNvPr>
          <p:cNvSpPr/>
          <p:nvPr/>
        </p:nvSpPr>
        <p:spPr>
          <a:xfrm>
            <a:off x="6918960" y="2136539"/>
            <a:ext cx="3657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pt-BR" sz="2000" noProof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endParaRPr lang="pt-BR" sz="2000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hape 10">
            <a:extLst>
              <a:ext uri="{FF2B5EF4-FFF2-40B4-BE49-F238E27FC236}">
                <a16:creationId xmlns:a16="http://schemas.microsoft.com/office/drawing/2014/main" id="{0E7A033F-B23C-8142-7D73-32F3DF6CBE3C}"/>
              </a:ext>
            </a:extLst>
          </p:cNvPr>
          <p:cNvSpPr/>
          <p:nvPr/>
        </p:nvSpPr>
        <p:spPr>
          <a:xfrm>
            <a:off x="7376160" y="1990235"/>
            <a:ext cx="1828800" cy="735979"/>
          </a:xfrm>
          <a:prstGeom prst="roundRect">
            <a:avLst/>
          </a:prstGeom>
          <a:solidFill>
            <a:srgbClr val="EAF2F8"/>
          </a:solidFill>
          <a:ln w="12700">
            <a:solidFill>
              <a:srgbClr val="5B9BD5"/>
            </a:solidFill>
            <a:prstDash val="solid"/>
          </a:ln>
        </p:spPr>
        <p:txBody>
          <a:bodyPr/>
          <a:lstStyle/>
          <a:p>
            <a:endParaRPr lang="pt-BR" sz="2000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 11">
            <a:extLst>
              <a:ext uri="{FF2B5EF4-FFF2-40B4-BE49-F238E27FC236}">
                <a16:creationId xmlns:a16="http://schemas.microsoft.com/office/drawing/2014/main" id="{59BEB7E1-97E1-39BD-8BED-EF666CC64C01}"/>
              </a:ext>
            </a:extLst>
          </p:cNvPr>
          <p:cNvSpPr/>
          <p:nvPr/>
        </p:nvSpPr>
        <p:spPr>
          <a:xfrm>
            <a:off x="7394448" y="2130444"/>
            <a:ext cx="1856232" cy="246888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pt-BR" sz="1400" b="1" noProof="0" dirty="0">
                <a:solidFill>
                  <a:srgbClr val="173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Regulação</a:t>
            </a:r>
            <a:endParaRPr lang="pt-BR" sz="1400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pt-BR" sz="1400" b="1" noProof="0" dirty="0">
                <a:solidFill>
                  <a:srgbClr val="173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Acesso</a:t>
            </a:r>
          </a:p>
        </p:txBody>
      </p:sp>
      <p:sp>
        <p:nvSpPr>
          <p:cNvPr id="27" name="Text 12">
            <a:extLst>
              <a:ext uri="{FF2B5EF4-FFF2-40B4-BE49-F238E27FC236}">
                <a16:creationId xmlns:a16="http://schemas.microsoft.com/office/drawing/2014/main" id="{FD1F8051-9DEF-D328-8D86-E75592448357}"/>
              </a:ext>
            </a:extLst>
          </p:cNvPr>
          <p:cNvSpPr/>
          <p:nvPr/>
        </p:nvSpPr>
        <p:spPr>
          <a:xfrm>
            <a:off x="9250680" y="2136539"/>
            <a:ext cx="3657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pt-BR" sz="2000" noProof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endParaRPr lang="pt-BR" sz="2000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Shape 13">
            <a:extLst>
              <a:ext uri="{FF2B5EF4-FFF2-40B4-BE49-F238E27FC236}">
                <a16:creationId xmlns:a16="http://schemas.microsoft.com/office/drawing/2014/main" id="{8093A008-8AB3-20AC-CDA5-8322DC6767F3}"/>
              </a:ext>
            </a:extLst>
          </p:cNvPr>
          <p:cNvSpPr/>
          <p:nvPr/>
        </p:nvSpPr>
        <p:spPr>
          <a:xfrm>
            <a:off x="9707880" y="1990235"/>
            <a:ext cx="1828800" cy="735979"/>
          </a:xfrm>
          <a:prstGeom prst="roundRect">
            <a:avLst/>
          </a:prstGeom>
          <a:solidFill>
            <a:srgbClr val="EAF2F8"/>
          </a:solidFill>
          <a:ln w="12700">
            <a:solidFill>
              <a:srgbClr val="5B9BD5"/>
            </a:solidFill>
            <a:prstDash val="solid"/>
          </a:ln>
        </p:spPr>
        <p:txBody>
          <a:bodyPr/>
          <a:lstStyle/>
          <a:p>
            <a:endParaRPr lang="pt-BR" sz="2000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14">
            <a:extLst>
              <a:ext uri="{FF2B5EF4-FFF2-40B4-BE49-F238E27FC236}">
                <a16:creationId xmlns:a16="http://schemas.microsoft.com/office/drawing/2014/main" id="{D83FF281-D898-AA4C-4905-98CD02232418}"/>
              </a:ext>
            </a:extLst>
          </p:cNvPr>
          <p:cNvSpPr/>
          <p:nvPr/>
        </p:nvSpPr>
        <p:spPr>
          <a:xfrm>
            <a:off x="9753600" y="2054242"/>
            <a:ext cx="1737360" cy="45720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pt-BR" sz="1400" b="1" noProof="0">
                <a:solidFill>
                  <a:srgbClr val="173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Canais de</a:t>
            </a:r>
            <a:endParaRPr lang="pt-BR" sz="1400" noProof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pt-BR" sz="1400" b="1" noProof="0">
                <a:solidFill>
                  <a:srgbClr val="173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venda integrados</a:t>
            </a:r>
          </a:p>
        </p:txBody>
      </p:sp>
      <p:sp>
        <p:nvSpPr>
          <p:cNvPr id="41" name="Text 19">
            <a:extLst>
              <a:ext uri="{FF2B5EF4-FFF2-40B4-BE49-F238E27FC236}">
                <a16:creationId xmlns:a16="http://schemas.microsoft.com/office/drawing/2014/main" id="{74ED585E-0595-1A5B-DF87-B297AE496B7D}"/>
              </a:ext>
            </a:extLst>
          </p:cNvPr>
          <p:cNvSpPr/>
          <p:nvPr/>
        </p:nvSpPr>
        <p:spPr>
          <a:xfrm>
            <a:off x="204216" y="3828286"/>
            <a:ext cx="11606784" cy="214017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crescimento do mercado exige uma mudança de portfólio e </a:t>
            </a:r>
            <a:r>
              <a:rPr lang="pt-BR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novas competências </a:t>
            </a:r>
            <a:r>
              <a:rPr lang="pt-BR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 empresas.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pt-BR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ascensão da China muda a concorrência e as oportunidades de inovação.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pt-BR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fim das exclusividades abre uma janela para ganhar mercado e ampliar o acesso, notadamente para </a:t>
            </a:r>
            <a:r>
              <a:rPr lang="pt-BR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biossimilares</a:t>
            </a:r>
            <a:r>
              <a:rPr lang="pt-BR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pt-BR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GLP-1</a:t>
            </a:r>
            <a:r>
              <a:rPr lang="pt-BR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pt-BR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expansão industrial precisa vir acompanhada de </a:t>
            </a:r>
            <a:r>
              <a:rPr lang="pt-BR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domínio tecnológico </a:t>
            </a:r>
            <a:r>
              <a:rPr lang="pt-BR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fornecedores diversificados.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pt-BR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Preço, disponibilidade e confiança precisam acompanhar a conveniência dos </a:t>
            </a:r>
            <a:r>
              <a:rPr lang="pt-BR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canais digitais</a:t>
            </a:r>
            <a:r>
              <a:rPr lang="pt-BR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00097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22091-3A6F-776B-2B20-E3AFA6ABE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object 34">
            <a:extLst>
              <a:ext uri="{FF2B5EF4-FFF2-40B4-BE49-F238E27FC236}">
                <a16:creationId xmlns:a16="http://schemas.microsoft.com/office/drawing/2014/main" id="{AB02A685-E21B-11F7-60C0-1F3A3E62F207}"/>
              </a:ext>
            </a:extLst>
          </p:cNvPr>
          <p:cNvGrpSpPr/>
          <p:nvPr/>
        </p:nvGrpSpPr>
        <p:grpSpPr>
          <a:xfrm>
            <a:off x="314771" y="3133815"/>
            <a:ext cx="11251465" cy="140135"/>
            <a:chOff x="683759" y="7111040"/>
            <a:chExt cx="7581265" cy="136525"/>
          </a:xfrm>
        </p:grpSpPr>
        <p:sp>
          <p:nvSpPr>
            <p:cNvPr id="35" name="object 35">
              <a:extLst>
                <a:ext uri="{FF2B5EF4-FFF2-40B4-BE49-F238E27FC236}">
                  <a16:creationId xmlns:a16="http://schemas.microsoft.com/office/drawing/2014/main" id="{0A74E415-42B0-FC1B-6F7F-0936A0CF7A62}"/>
                </a:ext>
              </a:extLst>
            </p:cNvPr>
            <p:cNvSpPr/>
            <p:nvPr/>
          </p:nvSpPr>
          <p:spPr>
            <a:xfrm>
              <a:off x="683759" y="7179101"/>
              <a:ext cx="2491105" cy="0"/>
            </a:xfrm>
            <a:custGeom>
              <a:avLst/>
              <a:gdLst/>
              <a:ahLst/>
              <a:cxnLst/>
              <a:rect l="l" t="t" r="r" b="b"/>
              <a:pathLst>
                <a:path w="2491105">
                  <a:moveTo>
                    <a:pt x="0" y="0"/>
                  </a:moveTo>
                  <a:lnTo>
                    <a:pt x="2490561" y="0"/>
                  </a:lnTo>
                </a:path>
              </a:pathLst>
            </a:custGeom>
            <a:ln w="20941">
              <a:solidFill>
                <a:srgbClr val="004187"/>
              </a:solidFill>
            </a:ln>
          </p:spPr>
          <p:txBody>
            <a:bodyPr wrap="square" lIns="0" tIns="0" rIns="0" bIns="0" rtlCol="0"/>
            <a:lstStyle/>
            <a:p>
              <a:endParaRPr lang="pt-BR" sz="1092" noProof="0"/>
            </a:p>
          </p:txBody>
        </p:sp>
        <p:sp>
          <p:nvSpPr>
            <p:cNvPr id="36" name="object 36">
              <a:extLst>
                <a:ext uri="{FF2B5EF4-FFF2-40B4-BE49-F238E27FC236}">
                  <a16:creationId xmlns:a16="http://schemas.microsoft.com/office/drawing/2014/main" id="{8C6B7541-080B-E4AD-ED48-3DD399BA52F5}"/>
                </a:ext>
              </a:extLst>
            </p:cNvPr>
            <p:cNvSpPr/>
            <p:nvPr/>
          </p:nvSpPr>
          <p:spPr>
            <a:xfrm>
              <a:off x="3174321" y="7111040"/>
              <a:ext cx="5090795" cy="136525"/>
            </a:xfrm>
            <a:custGeom>
              <a:avLst/>
              <a:gdLst/>
              <a:ahLst/>
              <a:cxnLst/>
              <a:rect l="l" t="t" r="r" b="b"/>
              <a:pathLst>
                <a:path w="5090795" h="136525">
                  <a:moveTo>
                    <a:pt x="0" y="136121"/>
                  </a:moveTo>
                  <a:lnTo>
                    <a:pt x="5090358" y="136121"/>
                  </a:lnTo>
                  <a:lnTo>
                    <a:pt x="5090358" y="0"/>
                  </a:lnTo>
                  <a:lnTo>
                    <a:pt x="0" y="0"/>
                  </a:lnTo>
                  <a:lnTo>
                    <a:pt x="0" y="136121"/>
                  </a:lnTo>
                  <a:close/>
                </a:path>
              </a:pathLst>
            </a:custGeom>
            <a:solidFill>
              <a:srgbClr val="FFED00"/>
            </a:solidFill>
          </p:spPr>
          <p:txBody>
            <a:bodyPr wrap="square" lIns="0" tIns="0" rIns="0" bIns="0" rtlCol="0"/>
            <a:lstStyle/>
            <a:p>
              <a:endParaRPr lang="pt-BR" sz="1092" noProof="0"/>
            </a:p>
          </p:txBody>
        </p:sp>
      </p:grpSp>
      <p:sp>
        <p:nvSpPr>
          <p:cNvPr id="5" name="CaixaDeTexto 4">
            <a:extLst>
              <a:ext uri="{FF2B5EF4-FFF2-40B4-BE49-F238E27FC236}">
                <a16:creationId xmlns:a16="http://schemas.microsoft.com/office/drawing/2014/main" id="{16FF5EC7-DB03-2249-C69E-47FBBBBEA4E6}"/>
              </a:ext>
            </a:extLst>
          </p:cNvPr>
          <p:cNvSpPr txBox="1"/>
          <p:nvPr/>
        </p:nvSpPr>
        <p:spPr>
          <a:xfrm>
            <a:off x="314771" y="2224723"/>
            <a:ext cx="11040897" cy="838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51" b="1" noProof="0">
                <a:solidFill>
                  <a:srgbClr val="04B2E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Obrigado!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EF335E4-3C84-38B9-4ADB-3E5607E7104B}"/>
              </a:ext>
            </a:extLst>
          </p:cNvPr>
          <p:cNvSpPr txBox="1"/>
          <p:nvPr/>
        </p:nvSpPr>
        <p:spPr>
          <a:xfrm>
            <a:off x="314771" y="3429000"/>
            <a:ext cx="669806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noProof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Walker </a:t>
            </a:r>
            <a:r>
              <a:rPr lang="pt-BR" sz="2000" b="1" noProof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Lahmann</a:t>
            </a:r>
            <a:endParaRPr lang="pt-BR" sz="2000" b="1" noProof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000" b="1" noProof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Diretor-Executivo de Relações Institucionais</a:t>
            </a:r>
          </a:p>
          <a:p>
            <a:r>
              <a:rPr lang="pt-BR" sz="2000" b="1" noProof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Eurofarma</a:t>
            </a:r>
          </a:p>
          <a:p>
            <a:endParaRPr lang="pt-BR" sz="2000" b="1" noProof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000" b="1"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walker.lahmann@eurofarma.com</a:t>
            </a:r>
            <a:endParaRPr lang="pt-BR" sz="2000" b="1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65611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B19D4543-6A1D-C5E9-273B-658F29905159}"/>
              </a:ext>
            </a:extLst>
          </p:cNvPr>
          <p:cNvSpPr>
            <a:spLocks noGrp="1"/>
          </p:cNvSpPr>
          <p:nvPr>
            <p:ph idx="100"/>
          </p:nvPr>
        </p:nvSpPr>
        <p:spPr/>
        <p:txBody>
          <a:bodyPr/>
          <a:lstStyle/>
          <a:p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761607947"/>
      </p:ext>
    </p:extLst>
  </p:cSld>
  <p:clrMapOvr>
    <a:masterClrMapping/>
  </p:clrMapOvr>
</p:sld>
</file>

<file path=ppt/theme/theme1.xml><?xml version="1.0" encoding="utf-8"?>
<a:theme xmlns:a="http://schemas.openxmlformats.org/drawingml/2006/main" name="Eurofarma Pharma BR v2">
  <a:themeElements>
    <a:clrScheme name="Eurofarma Pharma BR v2">
      <a:dk1>
        <a:srgbClr val="283353"/>
      </a:dk1>
      <a:lt1>
        <a:srgbClr val="FFFFFF"/>
      </a:lt1>
      <a:dk2>
        <a:srgbClr val="004187"/>
      </a:dk2>
      <a:lt2>
        <a:srgbClr val="EAF1FB"/>
      </a:lt2>
      <a:accent1>
        <a:srgbClr val="00B0F0"/>
      </a:accent1>
      <a:accent2>
        <a:srgbClr val="1B5FA8"/>
      </a:accent2>
      <a:accent3>
        <a:srgbClr val="7FB3E8"/>
      </a:accent3>
      <a:accent4>
        <a:srgbClr val="FFED00"/>
      </a:accent4>
      <a:accent5>
        <a:srgbClr val="4A4A4A"/>
      </a:accent5>
      <a:accent6>
        <a:srgbClr val="9AA7B8"/>
      </a:accent6>
      <a:hlink>
        <a:srgbClr val="00B0F0"/>
      </a:hlink>
      <a:folHlink>
        <a:srgbClr val="004187"/>
      </a:folHlink>
    </a:clrScheme>
    <a:fontScheme name="Eurofarma Pharma BR v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464e6872-c8f5-4df7-9c93-8a6c9bc91e66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19024644A3627345B2E6EFD14609DABE" ma:contentTypeVersion="10" ma:contentTypeDescription="Crie um novo documento." ma:contentTypeScope="" ma:versionID="bd7fac9ae4ff16b044789b4a9879f0f6">
  <xsd:schema xmlns:xsd="http://www.w3.org/2001/XMLSchema" xmlns:xs="http://www.w3.org/2001/XMLSchema" xmlns:p="http://schemas.microsoft.com/office/2006/metadata/properties" xmlns:ns3="464e6872-c8f5-4df7-9c93-8a6c9bc91e66" targetNamespace="http://schemas.microsoft.com/office/2006/metadata/properties" ma:root="true" ma:fieldsID="9f8011da9ce36b910e7d5b0e62f2d33f" ns3:_="">
    <xsd:import namespace="464e6872-c8f5-4df7-9c93-8a6c9bc91e66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_activity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4e6872-c8f5-4df7-9c93-8a6c9bc91e66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12" nillable="true" ma:displayName="_activity" ma:hidden="true" ma:internalName="_activity">
      <xsd:simpleType>
        <xsd:restriction base="dms:Note"/>
      </xsd:simpleType>
    </xsd:element>
    <xsd:element name="MediaServiceSystemTags" ma:index="1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0E59E43-731F-4168-BD33-497B75936F7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7D8463A-42E0-4692-BD6D-34E9305996C3}">
  <ds:schemaRefs>
    <ds:schemaRef ds:uri="http://schemas.microsoft.com/office/2006/documentManagement/types"/>
    <ds:schemaRef ds:uri="http://schemas.openxmlformats.org/package/2006/metadata/core-properties"/>
    <ds:schemaRef ds:uri="464e6872-c8f5-4df7-9c93-8a6c9bc91e66"/>
    <ds:schemaRef ds:uri="http://purl.org/dc/terms/"/>
    <ds:schemaRef ds:uri="http://www.w3.org/XML/1998/namespace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91B7EBE6-A3D5-45E6-8B50-5651D6154A57}">
  <ds:schemaRefs>
    <ds:schemaRef ds:uri="464e6872-c8f5-4df7-9c93-8a6c9bc91e6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b84ab454-e321-43fd-83d7-d032f076ebb2}" enabled="0" method="" siteId="{b84ab454-e321-43fd-83d7-d032f076ebb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3120</Words>
  <Application>Microsoft Office PowerPoint</Application>
  <PresentationFormat>Widescreen</PresentationFormat>
  <Paragraphs>245</Paragraphs>
  <Slides>25</Slides>
  <Notes>10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25</vt:i4>
      </vt:variant>
    </vt:vector>
  </HeadingPairs>
  <TitlesOfParts>
    <vt:vector size="28" baseType="lpstr">
      <vt:lpstr>Arial</vt:lpstr>
      <vt:lpstr>Trebuchet MS</vt:lpstr>
      <vt:lpstr>Eurofarma Pharma BR v2</vt:lpstr>
      <vt:lpstr>Apresentação do PowerPoint</vt:lpstr>
      <vt:lpstr> </vt:lpstr>
      <vt:lpstr> </vt:lpstr>
      <vt:lpstr> </vt:lpstr>
      <vt:lpstr>Apresentação do PowerPoint</vt:lpstr>
      <vt:lpstr>Apresentação do PowerPoint</vt:lpstr>
      <vt:lpstr>Apresentação do PowerPoint</vt:lpstr>
      <vt:lpstr> </vt:lpstr>
      <vt:lpstr>Apresentação do PowerPoint</vt:lpstr>
      <vt:lpstr>Apresentação do PowerPoint</vt:lpstr>
      <vt:lpstr>Apresentação do PowerPoint</vt:lpstr>
      <vt:lpstr>Apresentação do PowerPoint</vt:lpstr>
      <vt:lpstr> </vt:lpstr>
      <vt:lpstr>Apresentação do PowerPoint</vt:lpstr>
      <vt:lpstr>Apresentação do PowerPoint</vt:lpstr>
      <vt:lpstr>Apresentação do PowerPoint</vt:lpstr>
      <vt:lpstr> </vt:lpstr>
      <vt:lpstr>Apresentação do PowerPoint</vt:lpstr>
      <vt:lpstr>Apresentação do PowerPoint</vt:lpstr>
      <vt:lpstr>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Leonardo Pereira Pinas</cp:lastModifiedBy>
  <cp:revision>2</cp:revision>
  <dcterms:created xsi:type="dcterms:W3CDTF">2026-10-19T12:10:01Z</dcterms:created>
  <dcterms:modified xsi:type="dcterms:W3CDTF">2026-10-21T14:57:15Z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0x01010019024644A3627345B2E6EFD14609DABE</vt:lpwstr>
  </property>
</Properties>
</file>